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8" r:id="rId3"/>
    <p:sldId id="257" r:id="rId4"/>
    <p:sldId id="260" r:id="rId5"/>
    <p:sldId id="275" r:id="rId6"/>
    <p:sldId id="266" r:id="rId7"/>
    <p:sldId id="276" r:id="rId8"/>
    <p:sldId id="277" r:id="rId9"/>
    <p:sldId id="278" r:id="rId10"/>
    <p:sldId id="271" r:id="rId11"/>
    <p:sldId id="280" r:id="rId12"/>
    <p:sldId id="259" r:id="rId1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01316"/>
    <a:srgbClr val="FCEAEA"/>
    <a:srgbClr val="E74B4F"/>
    <a:srgbClr val="E32D31"/>
    <a:srgbClr val="EAEAEA"/>
    <a:srgbClr val="FBE5E6"/>
    <a:srgbClr val="F6BCBD"/>
    <a:srgbClr val="3399FF"/>
    <a:srgbClr val="9999FF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68F830-8C7B-45DD-BB5A-B6C00D3B0AEB}" type="datetimeFigureOut">
              <a:rPr lang="es-ES" smtClean="0"/>
              <a:t>02/03/2021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75AE69-63FB-49C3-A9FD-87953E7E7B3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8551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75AE69-63FB-49C3-A9FD-87953E7E7B30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65493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75AE69-63FB-49C3-A9FD-87953E7E7B30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78709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75AE69-63FB-49C3-A9FD-87953E7E7B30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6135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71F8E4-6C92-4B4C-9FB4-E0B1215E2B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72C7C7C-2928-47B9-837F-9E86167205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3FDA938-C986-4B64-8DB9-811048464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C51FA-7D4C-4CAF-8ED5-70B423FD25D0}" type="datetimeFigureOut">
              <a:rPr lang="es-ES" smtClean="0"/>
              <a:t>02/03/2021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571FA7F-0CDE-40BA-AE24-C81A608A7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53F16D-151E-4A25-BC6F-4BB0AB1BC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46C6A-4F29-4FD1-A297-8B0ED12464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6686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AD9403-6C08-436D-977D-FF0A307B2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61BF344-4197-44B3-B8A4-76A3F8C555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CB26F55-D4D7-4884-83A3-1E00095E1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C51FA-7D4C-4CAF-8ED5-70B423FD25D0}" type="datetimeFigureOut">
              <a:rPr lang="es-ES" smtClean="0"/>
              <a:t>02/03/2021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2F58F2A-2674-42F7-BE00-79CE420C6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83B7F70-C777-4CC8-9C61-33748547AB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46C6A-4F29-4FD1-A297-8B0ED12464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402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348F548-4803-43B8-B80A-266622531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DE911D0-DECF-41E9-B17C-6A9511677F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7BFADAE-CB67-4B06-978C-35FEDD8318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C51FA-7D4C-4CAF-8ED5-70B423FD25D0}" type="datetimeFigureOut">
              <a:rPr lang="es-ES" smtClean="0"/>
              <a:t>02/03/2021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1489E06-1EB6-4EE6-A0DA-B62CD0EB6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DDFDB36-CF81-49C9-ABAC-7E3AE1799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46C6A-4F29-4FD1-A297-8B0ED12464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3848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C155A1-82AF-4722-ADF3-C132613365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08CBB19-6344-4BC3-ABBC-4C0FD77F65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7331620-9981-4551-B6E5-EA6A7BC5BA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D98368D-A3E5-4108-AC81-1BC944EBC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C51FA-7D4C-4CAF-8ED5-70B423FD25D0}" type="datetimeFigureOut">
              <a:rPr lang="es-ES" smtClean="0"/>
              <a:t>02/03/2021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32B46C7-EB62-4398-A5D4-AF8D36E2FA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5C02BC9-D7C0-4717-B092-E2062B325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46C6A-4F29-4FD1-A297-8B0ED12464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4828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416452-26F4-4EBC-A9F9-04FA9035E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6C4D37B-F923-4E4D-AB3A-8B5F8AB885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55EAA14-F236-4F69-BB04-28F4E71951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71F12C4-54C6-4111-B419-7395B344FD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83B64EB2-1B4C-4351-BCCD-645A5F4DA8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7E39628-FF01-4E6A-8C33-98D69D247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C51FA-7D4C-4CAF-8ED5-70B423FD25D0}" type="datetimeFigureOut">
              <a:rPr lang="es-ES" smtClean="0"/>
              <a:t>02/03/2021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67EB449-1387-4F0D-9107-E5D5FE4CF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1C71E42-6134-4A03-B286-9DDCBA945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46C6A-4F29-4FD1-A297-8B0ED12464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4728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774D15-4391-4569-B877-FEAB5A061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AEC929B-79C4-4BEE-AD2A-5DF48EEF8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C51FA-7D4C-4CAF-8ED5-70B423FD25D0}" type="datetimeFigureOut">
              <a:rPr lang="es-ES" smtClean="0"/>
              <a:t>02/03/2021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B2DCC45-7435-4108-8261-FC6382749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7893D23-485B-46B1-B522-B4CC1066C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46C6A-4F29-4FD1-A297-8B0ED12464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397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A696675-7CB2-498A-8AE7-DA4906147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C51FA-7D4C-4CAF-8ED5-70B423FD25D0}" type="datetimeFigureOut">
              <a:rPr lang="es-ES" smtClean="0"/>
              <a:t>02/03/2021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7EBAB5C-C1A8-4329-B834-E080F2A4B8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DADF6B6-34BB-4F50-921B-5A511F6D7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46C6A-4F29-4FD1-A297-8B0ED12464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8077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A2CBDE-559C-4946-ACC8-9771340B4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BAFA7A2-962B-47E3-A787-389AB55DBD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BAEB86A-3FB7-4763-AE24-05D3527AED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588F02D-7891-4984-84E0-B0D571572B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C51FA-7D4C-4CAF-8ED5-70B423FD25D0}" type="datetimeFigureOut">
              <a:rPr lang="es-ES" smtClean="0"/>
              <a:t>02/03/2021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EEEBC7E-C1A0-4758-96C2-1628674B0E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A22FCF0-5763-453A-929B-C5FBD2C7F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46C6A-4F29-4FD1-A297-8B0ED12464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2593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0EC0EC-4F30-4812-B990-3248FB37F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6044A89-CDE3-47E3-B541-63390C6A5E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9DC6C15-1B0E-4674-AAD9-CF9167EAF9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1138DD0-5456-4EE9-BDA0-AE1636002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C51FA-7D4C-4CAF-8ED5-70B423FD25D0}" type="datetimeFigureOut">
              <a:rPr lang="es-ES" smtClean="0"/>
              <a:t>02/03/2021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994E15A-E7B7-4F7A-97FB-F302B2A98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705F991-CAF1-445D-AA1A-EB4850A60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46C6A-4F29-4FD1-A297-8B0ED12464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9369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762914-0784-4D1E-8ED1-0A031F798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01853A8-0F5B-44D3-8E41-F3400F2C0F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EC6B386-FBE4-44BD-9099-9904CB51FF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C51FA-7D4C-4CAF-8ED5-70B423FD25D0}" type="datetimeFigureOut">
              <a:rPr lang="es-ES" smtClean="0"/>
              <a:t>02/03/2021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3133DC7-48D7-4EAC-B821-18A843446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0742ACD-FBA3-4157-8EB2-FB5A370C2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46C6A-4F29-4FD1-A297-8B0ED12464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5229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1530B2A-0D39-4AD9-A39C-512DE742DF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E1E1DA9-268B-46D7-8C4D-D8C85DA7D5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802A67A-9534-4C5A-9BC6-D0B5377283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C51FA-7D4C-4CAF-8ED5-70B423FD25D0}" type="datetimeFigureOut">
              <a:rPr lang="es-ES" smtClean="0"/>
              <a:t>02/03/2021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721DB60-DC48-4C15-BDAA-B7EA0B408B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544150E-A6C9-4C4A-9D12-E71F66082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46C6A-4F29-4FD1-A297-8B0ED12464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8527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3AA3002-BD65-49FE-9225-421A4C9EE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85A92BE-5ED0-4897-85E5-B1326019AE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6FFF97E-6686-4AFB-B241-6E340F8D59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1C51FA-7D4C-4CAF-8ED5-70B423FD25D0}" type="datetimeFigureOut">
              <a:rPr lang="es-ES" smtClean="0"/>
              <a:t>02/03/2021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F1B4F73-500A-486D-AFE3-932FCAFE89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E10ABE1-07CD-4A14-8802-AAF0BB0DE9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E46C6A-4F29-4FD1-A297-8B0ED12464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8248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mprendecnc.com/centro-de-negocios-en-cuenca" TargetMode="External"/><Relationship Id="rId2" Type="http://schemas.openxmlformats.org/officeDocument/2006/relationships/hyperlink" Target="mailto:info@emprendecnc.com" TargetMode="External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>
            <a:extLst>
              <a:ext uri="{FF2B5EF4-FFF2-40B4-BE49-F238E27FC236}">
                <a16:creationId xmlns:a16="http://schemas.microsoft.com/office/drawing/2014/main" id="{1B26B9A9-D476-417B-A780-A42076092719}"/>
              </a:ext>
            </a:extLst>
          </p:cNvPr>
          <p:cNvSpPr txBox="1">
            <a:spLocks/>
          </p:cNvSpPr>
          <p:nvPr/>
        </p:nvSpPr>
        <p:spPr>
          <a:xfrm>
            <a:off x="-1" y="4772349"/>
            <a:ext cx="12192000" cy="2085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ES" dirty="0">
              <a:solidFill>
                <a:srgbClr val="820000"/>
              </a:solidFill>
              <a:latin typeface="Museo Sans 900" pitchFamily="50" charset="0"/>
            </a:endParaRPr>
          </a:p>
        </p:txBody>
      </p:sp>
      <p:sp>
        <p:nvSpPr>
          <p:cNvPr id="6" name="1 Título">
            <a:extLst>
              <a:ext uri="{FF2B5EF4-FFF2-40B4-BE49-F238E27FC236}">
                <a16:creationId xmlns:a16="http://schemas.microsoft.com/office/drawing/2014/main" id="{E12B3238-C889-48A3-A3F9-6613A08D3D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9685" y="5092505"/>
            <a:ext cx="11352628" cy="104319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s-ES_tradnl" sz="4400" dirty="0">
                <a:ln w="0"/>
                <a:solidFill>
                  <a:srgbClr val="A20000"/>
                </a:solidFill>
                <a:latin typeface="Roboto"/>
              </a:rPr>
              <a:t>TU CENTRO DE NEGOCIOS EN CUENCA</a:t>
            </a:r>
            <a:endParaRPr lang="es-ES" sz="4400" dirty="0">
              <a:ln w="0"/>
              <a:solidFill>
                <a:srgbClr val="A20000"/>
              </a:solidFill>
              <a:latin typeface="Roboto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F90B50C5-7A66-4D12-BC2B-EC64937004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360" y="346724"/>
            <a:ext cx="10667280" cy="4023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2015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C0554F5-B4DF-464F-8EA2-B5158B0066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CCFC3942-BC12-46CA-9C6B-0B5357E83E05}"/>
              </a:ext>
            </a:extLst>
          </p:cNvPr>
          <p:cNvSpPr/>
          <p:nvPr/>
        </p:nvSpPr>
        <p:spPr>
          <a:xfrm>
            <a:off x="0" y="6006905"/>
            <a:ext cx="12192000" cy="85109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lnSpc>
                <a:spcPct val="150000"/>
              </a:lnSpc>
              <a:buNone/>
            </a:pPr>
            <a:r>
              <a:rPr lang="es-ES" sz="2000" dirty="0">
                <a:solidFill>
                  <a:srgbClr val="901316"/>
                </a:solidFill>
                <a:latin typeface="Roboto"/>
              </a:rPr>
              <a:t>EMPRENDE CENTRO DE NEGOCIOS CUENCA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s-ES" sz="2000" dirty="0">
                <a:solidFill>
                  <a:srgbClr val="901316"/>
                </a:solidFill>
                <a:latin typeface="Roboto"/>
              </a:rPr>
              <a:t>C/ Hermanos Becerril 21, Bajo. 16004 Cuenca</a:t>
            </a:r>
          </a:p>
        </p:txBody>
      </p:sp>
    </p:spTree>
    <p:extLst>
      <p:ext uri="{BB962C8B-B14F-4D97-AF65-F5344CB8AC3E}">
        <p14:creationId xmlns:p14="http://schemas.microsoft.com/office/powerpoint/2010/main" val="15009856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1B19EB9C-66B1-4E0F-BDF6-4CFFC6463A25}"/>
              </a:ext>
            </a:extLst>
          </p:cNvPr>
          <p:cNvCxnSpPr>
            <a:cxnSpLocks/>
          </p:cNvCxnSpPr>
          <p:nvPr/>
        </p:nvCxnSpPr>
        <p:spPr>
          <a:xfrm flipV="1">
            <a:off x="5366103" y="0"/>
            <a:ext cx="0" cy="6858000"/>
          </a:xfrm>
          <a:prstGeom prst="line">
            <a:avLst/>
          </a:prstGeom>
          <a:ln w="57150">
            <a:solidFill>
              <a:srgbClr val="82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E920A8EC-51A5-411E-937B-FDE392F152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6103" y="0"/>
            <a:ext cx="6788073" cy="2560320"/>
          </a:xfrm>
          <a:prstGeom prst="rect">
            <a:avLst/>
          </a:prstGeom>
        </p:spPr>
      </p:pic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510C61DB-3F6D-409F-A6EC-B74B436B3E79}"/>
              </a:ext>
            </a:extLst>
          </p:cNvPr>
          <p:cNvCxnSpPr>
            <a:cxnSpLocks/>
          </p:cNvCxnSpPr>
          <p:nvPr/>
        </p:nvCxnSpPr>
        <p:spPr>
          <a:xfrm>
            <a:off x="5366103" y="2286750"/>
            <a:ext cx="6854535" cy="0"/>
          </a:xfrm>
          <a:prstGeom prst="line">
            <a:avLst/>
          </a:prstGeom>
          <a:ln w="57150">
            <a:solidFill>
              <a:srgbClr val="82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magen 5">
            <a:extLst>
              <a:ext uri="{FF2B5EF4-FFF2-40B4-BE49-F238E27FC236}">
                <a16:creationId xmlns:a16="http://schemas.microsoft.com/office/drawing/2014/main" id="{AE8478DE-C7D4-47E6-978C-FDCCE5B583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6103" y="2286750"/>
            <a:ext cx="6854535" cy="4571249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1C5C935D-30DC-4A16-81B3-B2DA514832CD}"/>
              </a:ext>
            </a:extLst>
          </p:cNvPr>
          <p:cNvSpPr/>
          <p:nvPr/>
        </p:nvSpPr>
        <p:spPr>
          <a:xfrm>
            <a:off x="-24268" y="-1"/>
            <a:ext cx="5366099" cy="6858000"/>
          </a:xfrm>
          <a:prstGeom prst="rect">
            <a:avLst/>
          </a:prstGeom>
          <a:solidFill>
            <a:srgbClr val="9013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Marcador de contenido 2">
            <a:extLst>
              <a:ext uri="{FF2B5EF4-FFF2-40B4-BE49-F238E27FC236}">
                <a16:creationId xmlns:a16="http://schemas.microsoft.com/office/drawing/2014/main" id="{3E030E7B-D95D-44CD-8580-6848CB0D968B}"/>
              </a:ext>
            </a:extLst>
          </p:cNvPr>
          <p:cNvSpPr txBox="1">
            <a:spLocks/>
          </p:cNvSpPr>
          <p:nvPr/>
        </p:nvSpPr>
        <p:spPr>
          <a:xfrm>
            <a:off x="360300" y="2608640"/>
            <a:ext cx="4596962" cy="32535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640"/>
              </a:spcBef>
              <a:buSzPts val="3200"/>
              <a:buFont typeface="Arial" panose="020B0604020202020204" pitchFamily="34" charset="0"/>
              <a:buNone/>
            </a:pPr>
            <a:r>
              <a:rPr lang="es-ES" sz="2400" b="1" dirty="0">
                <a:solidFill>
                  <a:schemeClr val="bg1"/>
                </a:solidFill>
                <a:latin typeface="Roboto" panose="020B0604020202020204" charset="0"/>
                <a:ea typeface="Roboto" panose="020B0604020202020204" charset="0"/>
              </a:rPr>
              <a:t>Profesionales y empresas </a:t>
            </a:r>
            <a:r>
              <a:rPr lang="es-ES" sz="2400" dirty="0">
                <a:solidFill>
                  <a:schemeClr val="bg1"/>
                </a:solidFill>
                <a:latin typeface="Roboto" panose="020B0604020202020204" charset="0"/>
                <a:ea typeface="Roboto" panose="020B0604020202020204" charset="0"/>
              </a:rPr>
              <a:t>que buscan un espacio totalmente equipado y a un bajo coste, en el que poder trabajar u ofrecer sus servicios a sus clientes.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4F24830-4AB7-4227-8FE6-D4FB8DC79212}"/>
              </a:ext>
            </a:extLst>
          </p:cNvPr>
          <p:cNvSpPr txBox="1"/>
          <p:nvPr/>
        </p:nvSpPr>
        <p:spPr>
          <a:xfrm>
            <a:off x="1068088" y="456472"/>
            <a:ext cx="31610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Roboto" panose="020B0604020202020204"/>
              </a:rPr>
              <a:t>¿</a:t>
            </a:r>
            <a:r>
              <a:rPr lang="es-ES" sz="2800" b="1" dirty="0">
                <a:solidFill>
                  <a:schemeClr val="bg1"/>
                </a:solidFill>
                <a:latin typeface="Roboto" panose="020B0604020202020204"/>
              </a:rPr>
              <a:t>PARA QUIÉN </a:t>
            </a:r>
            <a:r>
              <a:rPr lang="es-ES" sz="2800" dirty="0">
                <a:solidFill>
                  <a:schemeClr val="bg1"/>
                </a:solidFill>
                <a:latin typeface="Roboto" panose="020B0604020202020204"/>
              </a:rPr>
              <a:t>SON LOS DESPACHOS?</a:t>
            </a:r>
          </a:p>
        </p:txBody>
      </p:sp>
    </p:spTree>
    <p:extLst>
      <p:ext uri="{BB962C8B-B14F-4D97-AF65-F5344CB8AC3E}">
        <p14:creationId xmlns:p14="http://schemas.microsoft.com/office/powerpoint/2010/main" val="13686214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805900F-87BF-47B3-A0FF-CDC77E3D5F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7249" y="1024195"/>
            <a:ext cx="6668086" cy="5341694"/>
          </a:xfrm>
          <a:effectLst/>
        </p:spPr>
        <p:txBody>
          <a:bodyPr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1800" b="1" i="0" u="none" strike="noStrike" cap="none" dirty="0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¿QUÉ ENCONTRARÉ EN LOS DESPACHOS?</a:t>
            </a:r>
          </a:p>
          <a:p>
            <a:pPr marL="13970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None/>
            </a:pPr>
            <a:r>
              <a:rPr lang="es-ES" sz="1500" b="0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</a:t>
            </a:r>
          </a:p>
          <a:p>
            <a:pPr marL="457200" marR="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s-ES" sz="1500" b="0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Mesa amplia y sillas para atender a tus clientes.</a:t>
            </a:r>
          </a:p>
          <a:p>
            <a:pPr marL="457200" marR="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s-ES" sz="1500" b="0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Estanterías y espacio para almacenar material.</a:t>
            </a:r>
          </a:p>
          <a:p>
            <a:pPr marL="457200" marR="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s-ES" sz="1500" b="0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Climatización individual.</a:t>
            </a:r>
          </a:p>
          <a:p>
            <a:pPr marL="457200" marR="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s-ES" sz="1500" b="0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Sistema de ventilación individual por despacho.</a:t>
            </a: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lang="es-ES" sz="1500" b="0" i="0" u="none" strike="noStrike" cap="none" dirty="0">
              <a:solidFill>
                <a:srgbClr val="901316"/>
              </a:solidFill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ES" sz="1800" b="1" i="0" u="none" strike="noStrike" cap="none" dirty="0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EL USO DE LOS DESPACHOS INCLUYE:</a:t>
            </a:r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lang="es-ES" sz="1500" b="1" i="0" u="none" strike="noStrike" cap="none" dirty="0">
              <a:solidFill>
                <a:schemeClr val="bg2">
                  <a:lumMod val="25000"/>
                </a:schemeClr>
              </a:solidFill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457200" marR="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s-ES" sz="1500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</a:rPr>
              <a:t>C</a:t>
            </a:r>
            <a:r>
              <a:rPr lang="es-ES" sz="1500" b="0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onexión a Internet.</a:t>
            </a:r>
          </a:p>
          <a:p>
            <a:pPr marL="457200" marR="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s-ES" sz="1500" b="0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Servicio de reprografía.</a:t>
            </a:r>
          </a:p>
          <a:p>
            <a:pPr marL="457200" marR="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s-ES" sz="1500" b="0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Servicios </a:t>
            </a:r>
            <a:r>
              <a:rPr lang="es-ES" sz="1500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adicionales según la tarifa y plan contratado.</a:t>
            </a:r>
            <a:endParaRPr lang="es-ES" sz="1500" b="0" i="0" u="none" strike="noStrike" cap="none" dirty="0">
              <a:solidFill>
                <a:schemeClr val="bg2">
                  <a:lumMod val="25000"/>
                </a:schemeClr>
              </a:solidFill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457200" marR="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s-ES" sz="1500" b="0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Otros servicios incluidos como la limpieza, luz, mantenimiento de instalaciones, etc.</a:t>
            </a:r>
          </a:p>
          <a:p>
            <a:pPr marL="457200" marR="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s-ES" sz="1500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Seguridad con alarma en el local.</a:t>
            </a:r>
            <a:endParaRPr lang="es-ES_tradnl" sz="1500" dirty="0">
              <a:solidFill>
                <a:schemeClr val="bg2">
                  <a:lumMod val="25000"/>
                </a:schemeClr>
              </a:solidFill>
              <a:latin typeface="Roboto" panose="020B0604020202020204" charset="0"/>
              <a:ea typeface="Roboto" panose="020B0604020202020204" charset="0"/>
            </a:endParaRPr>
          </a:p>
          <a:p>
            <a:pPr>
              <a:lnSpc>
                <a:spcPct val="150000"/>
              </a:lnSpc>
            </a:pPr>
            <a:endParaRPr lang="es-ES" sz="1500" dirty="0"/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AF5235C0-FB4B-4D42-B46F-DE61C89BE104}"/>
              </a:ext>
            </a:extLst>
          </p:cNvPr>
          <p:cNvCxnSpPr>
            <a:cxnSpLocks/>
          </p:cNvCxnSpPr>
          <p:nvPr/>
        </p:nvCxnSpPr>
        <p:spPr>
          <a:xfrm flipV="1">
            <a:off x="4586062" y="-2491"/>
            <a:ext cx="1" cy="6858000"/>
          </a:xfrm>
          <a:prstGeom prst="line">
            <a:avLst/>
          </a:prstGeom>
          <a:ln>
            <a:solidFill>
              <a:srgbClr val="90131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" name="2 Subtítulo">
            <a:extLst>
              <a:ext uri="{FF2B5EF4-FFF2-40B4-BE49-F238E27FC236}">
                <a16:creationId xmlns:a16="http://schemas.microsoft.com/office/drawing/2014/main" id="{F2B16AEE-25A7-4001-8824-5EF61759FD55}"/>
              </a:ext>
            </a:extLst>
          </p:cNvPr>
          <p:cNvSpPr txBox="1">
            <a:spLocks/>
          </p:cNvSpPr>
          <p:nvPr/>
        </p:nvSpPr>
        <p:spPr>
          <a:xfrm>
            <a:off x="4586062" y="-2491"/>
            <a:ext cx="7605938" cy="846554"/>
          </a:xfrm>
          <a:prstGeom prst="rect">
            <a:avLst/>
          </a:prstGeom>
          <a:gradFill>
            <a:gsLst>
              <a:gs pos="0">
                <a:srgbClr val="820000">
                  <a:shade val="30000"/>
                  <a:satMod val="115000"/>
                </a:srgbClr>
              </a:gs>
              <a:gs pos="4000">
                <a:srgbClr val="650000"/>
              </a:gs>
              <a:gs pos="27000">
                <a:srgbClr val="820000">
                  <a:shade val="67500"/>
                  <a:satMod val="115000"/>
                </a:srgbClr>
              </a:gs>
              <a:gs pos="100000">
                <a:srgbClr val="820000">
                  <a:shade val="100000"/>
                  <a:satMod val="115000"/>
                </a:srgbClr>
              </a:gs>
            </a:gsLst>
            <a:lin ang="18900000" scaled="1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3600" dirty="0">
                <a:solidFill>
                  <a:schemeClr val="bg1">
                    <a:lumMod val="95000"/>
                  </a:schemeClr>
                </a:solidFill>
                <a:latin typeface="Museo Sans 700" pitchFamily="50" charset="0"/>
              </a:rPr>
              <a:t>DESPACHOS</a:t>
            </a:r>
            <a:endParaRPr lang="es-ES" sz="3600" dirty="0">
              <a:solidFill>
                <a:schemeClr val="bg1">
                  <a:lumMod val="95000"/>
                </a:schemeClr>
              </a:solidFill>
              <a:latin typeface="Museo Sans 700" pitchFamily="50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DA9C9275-6E62-445F-A884-CF0A2EE304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4586063" cy="6879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576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805900F-87BF-47B3-A0FF-CDC77E3D5F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0570" y="1943613"/>
            <a:ext cx="6489890" cy="3812345"/>
          </a:xfrm>
          <a:effectLst/>
        </p:spPr>
        <p:txBody>
          <a:bodyPr>
            <a:noAutofit/>
          </a:bodyPr>
          <a:lstStyle/>
          <a:p>
            <a:pPr marL="457200" marR="0" lvl="0" indent="-3175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s-ES" sz="1600" b="1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Zona de recepción</a:t>
            </a:r>
            <a:r>
              <a:rPr lang="es-ES" sz="1600" b="0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, donde puedes dejar </a:t>
            </a:r>
            <a:r>
              <a:rPr lang="es-ES" sz="1600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</a:rPr>
              <a:t>las </a:t>
            </a:r>
            <a:r>
              <a:rPr lang="es-ES" sz="1600" b="0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tarjetas de presentación para que tus clientes y el resto de socios puedan verlas</a:t>
            </a:r>
          </a:p>
          <a:p>
            <a:pPr marL="457200" marR="0" lvl="0" indent="-3175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s-ES" sz="1600" b="0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Impresora y scanner compartidos, controlado por código independiente de usuario</a:t>
            </a:r>
          </a:p>
          <a:p>
            <a:pPr marL="457200" marR="0" lvl="0" indent="-3175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s-ES" sz="1600" b="1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Taquillas individuales </a:t>
            </a:r>
            <a:r>
              <a:rPr lang="es-ES" sz="1600" b="0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con llave para depositar material, según la tarifa y plan contratado</a:t>
            </a:r>
          </a:p>
          <a:p>
            <a:pPr marL="457200" marR="0" lvl="0" indent="-3175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s-ES" sz="1600" b="1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Servicio compartido accesible </a:t>
            </a:r>
            <a:r>
              <a:rPr lang="es-ES" sz="1600" b="0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para personas con movilidad reducida</a:t>
            </a:r>
          </a:p>
          <a:p>
            <a:pPr marL="457200" marR="0" lvl="0" indent="-3175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</a:pPr>
            <a:r>
              <a:rPr lang="es-ES" sz="1600" b="1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Presencia en directorio de socios </a:t>
            </a:r>
            <a:r>
              <a:rPr lang="es-ES" sz="1600" b="0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en la fachada exterior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3E1265F1-35EC-4004-ADE0-6E52C6A2CC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91"/>
            <a:ext cx="4572000" cy="6858000"/>
          </a:xfrm>
          <a:prstGeom prst="rect">
            <a:avLst/>
          </a:prstGeom>
        </p:spPr>
      </p:pic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0A8002D7-D5FD-4195-B661-B369995D84DC}"/>
              </a:ext>
            </a:extLst>
          </p:cNvPr>
          <p:cNvCxnSpPr>
            <a:cxnSpLocks/>
          </p:cNvCxnSpPr>
          <p:nvPr/>
        </p:nvCxnSpPr>
        <p:spPr>
          <a:xfrm flipV="1">
            <a:off x="4579029" y="-2491"/>
            <a:ext cx="1" cy="6858000"/>
          </a:xfrm>
          <a:prstGeom prst="line">
            <a:avLst/>
          </a:prstGeom>
          <a:ln>
            <a:solidFill>
              <a:srgbClr val="901316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2 Subtítulo">
            <a:extLst>
              <a:ext uri="{FF2B5EF4-FFF2-40B4-BE49-F238E27FC236}">
                <a16:creationId xmlns:a16="http://schemas.microsoft.com/office/drawing/2014/main" id="{C9FC6762-82F7-486C-B2A4-7C5922B5D896}"/>
              </a:ext>
            </a:extLst>
          </p:cNvPr>
          <p:cNvSpPr txBox="1">
            <a:spLocks/>
          </p:cNvSpPr>
          <p:nvPr/>
        </p:nvSpPr>
        <p:spPr>
          <a:xfrm>
            <a:off x="4572000" y="-2491"/>
            <a:ext cx="7620000" cy="846554"/>
          </a:xfrm>
          <a:prstGeom prst="rect">
            <a:avLst/>
          </a:prstGeom>
          <a:gradFill>
            <a:gsLst>
              <a:gs pos="0">
                <a:srgbClr val="820000">
                  <a:shade val="30000"/>
                  <a:satMod val="115000"/>
                </a:srgbClr>
              </a:gs>
              <a:gs pos="4000">
                <a:srgbClr val="650000"/>
              </a:gs>
              <a:gs pos="27000">
                <a:srgbClr val="820000">
                  <a:shade val="67500"/>
                  <a:satMod val="115000"/>
                </a:srgbClr>
              </a:gs>
              <a:gs pos="100000">
                <a:srgbClr val="820000">
                  <a:shade val="100000"/>
                  <a:satMod val="115000"/>
                </a:srgbClr>
              </a:gs>
            </a:gsLst>
            <a:lin ang="18900000" scaled="1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coolSlant"/>
          </a:sp3d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3600" dirty="0">
                <a:solidFill>
                  <a:schemeClr val="bg1">
                    <a:lumMod val="95000"/>
                  </a:schemeClr>
                </a:solidFill>
                <a:latin typeface="Museo Sans 700" pitchFamily="50" charset="0"/>
              </a:rPr>
              <a:t>ZONAS COMUNES</a:t>
            </a:r>
            <a:endParaRPr lang="es-ES" sz="3600" dirty="0">
              <a:solidFill>
                <a:schemeClr val="bg1">
                  <a:lumMod val="95000"/>
                </a:schemeClr>
              </a:solidFill>
              <a:latin typeface="Museo Sans 7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51493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14">
            <a:extLst>
              <a:ext uri="{FF2B5EF4-FFF2-40B4-BE49-F238E27FC236}">
                <a16:creationId xmlns:a16="http://schemas.microsoft.com/office/drawing/2014/main" id="{9129BF41-3CE6-4B77-89D7-F78FBEB29BA7}"/>
              </a:ext>
            </a:extLst>
          </p:cNvPr>
          <p:cNvSpPr/>
          <p:nvPr/>
        </p:nvSpPr>
        <p:spPr>
          <a:xfrm>
            <a:off x="-1" y="1"/>
            <a:ext cx="4374539" cy="1101868"/>
          </a:xfrm>
          <a:prstGeom prst="rect">
            <a:avLst/>
          </a:prstGeom>
          <a:solidFill>
            <a:srgbClr val="780D13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dirty="0">
                <a:solidFill>
                  <a:schemeClr val="bg1"/>
                </a:solidFill>
              </a:rPr>
              <a:t>PLAN EMPRENDE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</a:rPr>
              <a:t>0€/MES</a:t>
            </a:r>
            <a:endParaRPr lang="es-ES" sz="2000" dirty="0">
              <a:solidFill>
                <a:schemeClr val="bg1"/>
              </a:solidFill>
            </a:endParaRPr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id="{FA477CE9-6603-4034-843F-44B2694F13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0" y="1148811"/>
            <a:ext cx="4406103" cy="5662246"/>
          </a:xfrm>
          <a:prstGeom prst="rect">
            <a:avLst/>
          </a:prstGeom>
        </p:spPr>
      </p:pic>
      <p:cxnSp>
        <p:nvCxnSpPr>
          <p:cNvPr id="30" name="Conector recto 29">
            <a:extLst>
              <a:ext uri="{FF2B5EF4-FFF2-40B4-BE49-F238E27FC236}">
                <a16:creationId xmlns:a16="http://schemas.microsoft.com/office/drawing/2014/main" id="{0785081F-ED20-4405-B3B6-2C13827F7804}"/>
              </a:ext>
            </a:extLst>
          </p:cNvPr>
          <p:cNvCxnSpPr>
            <a:cxnSpLocks/>
          </p:cNvCxnSpPr>
          <p:nvPr/>
        </p:nvCxnSpPr>
        <p:spPr>
          <a:xfrm flipV="1">
            <a:off x="4374539" y="18122"/>
            <a:ext cx="0" cy="6839878"/>
          </a:xfrm>
          <a:prstGeom prst="line">
            <a:avLst/>
          </a:prstGeom>
          <a:ln>
            <a:solidFill>
              <a:srgbClr val="901316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Rectángulo 30">
            <a:extLst>
              <a:ext uri="{FF2B5EF4-FFF2-40B4-BE49-F238E27FC236}">
                <a16:creationId xmlns:a16="http://schemas.microsoft.com/office/drawing/2014/main" id="{48E854C1-A01C-440C-9B43-23F7AD7FC879}"/>
              </a:ext>
            </a:extLst>
          </p:cNvPr>
          <p:cNvSpPr/>
          <p:nvPr/>
        </p:nvSpPr>
        <p:spPr>
          <a:xfrm>
            <a:off x="1845124" y="1181687"/>
            <a:ext cx="616722" cy="5514535"/>
          </a:xfrm>
          <a:prstGeom prst="rect">
            <a:avLst/>
          </a:prstGeom>
          <a:noFill/>
          <a:ln>
            <a:solidFill>
              <a:srgbClr val="780D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533EEA5-9167-4D29-ACA0-2C319774CC1A}"/>
              </a:ext>
            </a:extLst>
          </p:cNvPr>
          <p:cNvSpPr txBox="1"/>
          <p:nvPr/>
        </p:nvSpPr>
        <p:spPr>
          <a:xfrm>
            <a:off x="4661314" y="323512"/>
            <a:ext cx="700080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lang="es-ES" b="1" u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Perfecto</a:t>
            </a:r>
            <a:r>
              <a:rPr lang="es-ES" b="1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cuando ...</a:t>
            </a:r>
            <a:endParaRPr lang="es-ES" dirty="0">
              <a:solidFill>
                <a:schemeClr val="bg2">
                  <a:lumMod val="25000"/>
                </a:schemeClr>
              </a:solidFill>
              <a:latin typeface="Roboto" panose="020B0604020202020204" charset="0"/>
              <a:ea typeface="Roboto" panose="020B0604020202020204" charset="0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endParaRPr lang="es-ES" b="1" dirty="0">
              <a:solidFill>
                <a:schemeClr val="bg2">
                  <a:lumMod val="25000"/>
                </a:schemeClr>
              </a:solidFill>
              <a:latin typeface="Roboto" panose="020B0604020202020204" charset="0"/>
              <a:ea typeface="Roboto" panose="020B0604020202020204" charset="0"/>
            </a:endParaRPr>
          </a:p>
          <a:p>
            <a:pPr marL="28575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Estas emprendiendo y arrancando tu negocio.  </a:t>
            </a:r>
          </a:p>
          <a:p>
            <a:pPr marL="28575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Trabajas desde casa pero tu vivienda no está adaptada a tu actividad laboral (no tienes un espacio propio, hay demasiados ruidos y distracciones, no quieres meter clientes en casa… etc.)</a:t>
            </a:r>
          </a:p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endParaRPr lang="es-ES" dirty="0">
              <a:solidFill>
                <a:schemeClr val="bg2">
                  <a:lumMod val="25000"/>
                </a:schemeClr>
              </a:solidFill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28575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Podrás utilizar los </a:t>
            </a:r>
            <a:r>
              <a:rPr lang="es-ES" b="1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despachos y salas</a:t>
            </a:r>
          </a:p>
          <a:p>
            <a:pPr marL="28575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Otros servicios como </a:t>
            </a:r>
            <a:r>
              <a:rPr lang="es-ES" b="1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asesoramiento.</a:t>
            </a:r>
            <a:endParaRPr lang="es-ES" b="1" dirty="0">
              <a:solidFill>
                <a:schemeClr val="bg2">
                  <a:lumMod val="25000"/>
                </a:schemeClr>
              </a:solidFill>
              <a:latin typeface="Roboto" panose="020B0604020202020204" charset="0"/>
              <a:ea typeface="Roboto" panose="020B0604020202020204" charset="0"/>
            </a:endParaRPr>
          </a:p>
        </p:txBody>
      </p:sp>
      <p:graphicFrame>
        <p:nvGraphicFramePr>
          <p:cNvPr id="12" name="Tabla 15">
            <a:extLst>
              <a:ext uri="{FF2B5EF4-FFF2-40B4-BE49-F238E27FC236}">
                <a16:creationId xmlns:a16="http://schemas.microsoft.com/office/drawing/2014/main" id="{8C3D4870-E933-454E-9C66-8AF04E7838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800385"/>
              </p:ext>
            </p:extLst>
          </p:nvPr>
        </p:nvGraphicFramePr>
        <p:xfrm>
          <a:off x="4661314" y="3747978"/>
          <a:ext cx="3786989" cy="1369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3547">
                  <a:extLst>
                    <a:ext uri="{9D8B030D-6E8A-4147-A177-3AD203B41FA5}">
                      <a16:colId xmlns:a16="http://schemas.microsoft.com/office/drawing/2014/main" val="2088736915"/>
                    </a:ext>
                  </a:extLst>
                </a:gridCol>
                <a:gridCol w="1203442">
                  <a:extLst>
                    <a:ext uri="{9D8B030D-6E8A-4147-A177-3AD203B41FA5}">
                      <a16:colId xmlns:a16="http://schemas.microsoft.com/office/drawing/2014/main" val="23581895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" sz="1400" b="0" u="sng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Despachos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ES" sz="1400" dirty="0">
                        <a:solidFill>
                          <a:schemeClr val="bg2">
                            <a:lumMod val="25000"/>
                          </a:schemeClr>
                        </a:solidFill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8766407"/>
                  </a:ext>
                </a:extLst>
              </a:tr>
              <a:tr h="304409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 hora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12€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8175707"/>
                  </a:ext>
                </a:extLst>
              </a:tr>
              <a:tr h="323166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Media jornada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38€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53724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 día completo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61€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7449005"/>
                  </a:ext>
                </a:extLst>
              </a:tr>
            </a:tbl>
          </a:graphicData>
        </a:graphic>
      </p:graphicFrame>
      <p:graphicFrame>
        <p:nvGraphicFramePr>
          <p:cNvPr id="33" name="Tabla 15">
            <a:extLst>
              <a:ext uri="{FF2B5EF4-FFF2-40B4-BE49-F238E27FC236}">
                <a16:creationId xmlns:a16="http://schemas.microsoft.com/office/drawing/2014/main" id="{52D4421B-5A2F-4C0D-8162-BDDF2CDD02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0097903"/>
              </p:ext>
            </p:extLst>
          </p:nvPr>
        </p:nvGraphicFramePr>
        <p:xfrm>
          <a:off x="4661315" y="5252329"/>
          <a:ext cx="3786989" cy="1369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3547">
                  <a:extLst>
                    <a:ext uri="{9D8B030D-6E8A-4147-A177-3AD203B41FA5}">
                      <a16:colId xmlns:a16="http://schemas.microsoft.com/office/drawing/2014/main" val="2088736915"/>
                    </a:ext>
                  </a:extLst>
                </a:gridCol>
                <a:gridCol w="1203442">
                  <a:extLst>
                    <a:ext uri="{9D8B030D-6E8A-4147-A177-3AD203B41FA5}">
                      <a16:colId xmlns:a16="http://schemas.microsoft.com/office/drawing/2014/main" val="23581895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" sz="1400" b="0" u="sng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Sala I de reuniones: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ES" sz="1400">
                        <a:solidFill>
                          <a:schemeClr val="bg2">
                            <a:lumMod val="25000"/>
                          </a:schemeClr>
                        </a:solidFill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8766407"/>
                  </a:ext>
                </a:extLst>
              </a:tr>
              <a:tr h="304409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 hora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12€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8175707"/>
                  </a:ext>
                </a:extLst>
              </a:tr>
              <a:tr h="323166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Media jornada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38€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53724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 día completo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61€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7449005"/>
                  </a:ext>
                </a:extLst>
              </a:tr>
            </a:tbl>
          </a:graphicData>
        </a:graphic>
      </p:graphicFrame>
      <p:graphicFrame>
        <p:nvGraphicFramePr>
          <p:cNvPr id="34" name="Tabla 15">
            <a:extLst>
              <a:ext uri="{FF2B5EF4-FFF2-40B4-BE49-F238E27FC236}">
                <a16:creationId xmlns:a16="http://schemas.microsoft.com/office/drawing/2014/main" id="{0E66F5C3-1A36-4C4B-85CA-992D5EC1A3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284864"/>
              </p:ext>
            </p:extLst>
          </p:nvPr>
        </p:nvGraphicFramePr>
        <p:xfrm>
          <a:off x="8453381" y="3733910"/>
          <a:ext cx="3786989" cy="1369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3547">
                  <a:extLst>
                    <a:ext uri="{9D8B030D-6E8A-4147-A177-3AD203B41FA5}">
                      <a16:colId xmlns:a16="http://schemas.microsoft.com/office/drawing/2014/main" val="2088736915"/>
                    </a:ext>
                  </a:extLst>
                </a:gridCol>
                <a:gridCol w="1203442">
                  <a:extLst>
                    <a:ext uri="{9D8B030D-6E8A-4147-A177-3AD203B41FA5}">
                      <a16:colId xmlns:a16="http://schemas.microsoft.com/office/drawing/2014/main" val="23581895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" sz="1400" b="0" u="sng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Sala II multiusos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ES" sz="1400">
                        <a:solidFill>
                          <a:schemeClr val="bg2">
                            <a:lumMod val="25000"/>
                          </a:schemeClr>
                        </a:solidFill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8766407"/>
                  </a:ext>
                </a:extLst>
              </a:tr>
              <a:tr h="304409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 hora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20€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8175707"/>
                  </a:ext>
                </a:extLst>
              </a:tr>
              <a:tr h="323166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Media jornada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65€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53724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 día completo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103€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7449005"/>
                  </a:ext>
                </a:extLst>
              </a:tr>
            </a:tbl>
          </a:graphicData>
        </a:graphic>
      </p:graphicFrame>
      <p:graphicFrame>
        <p:nvGraphicFramePr>
          <p:cNvPr id="35" name="Tabla 15">
            <a:extLst>
              <a:ext uri="{FF2B5EF4-FFF2-40B4-BE49-F238E27FC236}">
                <a16:creationId xmlns:a16="http://schemas.microsoft.com/office/drawing/2014/main" id="{098CF0F2-C46C-4649-B442-3FDF160F0F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7210620"/>
              </p:ext>
            </p:extLst>
          </p:nvPr>
        </p:nvGraphicFramePr>
        <p:xfrm>
          <a:off x="8453381" y="5238260"/>
          <a:ext cx="3748141" cy="94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2893">
                  <a:extLst>
                    <a:ext uri="{9D8B030D-6E8A-4147-A177-3AD203B41FA5}">
                      <a16:colId xmlns:a16="http://schemas.microsoft.com/office/drawing/2014/main" val="2088736915"/>
                    </a:ext>
                  </a:extLst>
                </a:gridCol>
                <a:gridCol w="925248">
                  <a:extLst>
                    <a:ext uri="{9D8B030D-6E8A-4147-A177-3AD203B41FA5}">
                      <a16:colId xmlns:a16="http://schemas.microsoft.com/office/drawing/2014/main" val="23581895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" sz="1400" b="0" u="sng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Sala III multimedia</a:t>
                      </a:r>
                    </a:p>
                    <a:p>
                      <a:endParaRPr lang="es-ES" sz="1400" b="0" u="sng" dirty="0">
                        <a:solidFill>
                          <a:schemeClr val="bg2">
                            <a:lumMod val="25000"/>
                          </a:schemeClr>
                        </a:solidFill>
                        <a:latin typeface="Roboto" panose="020B0604020202020204" charset="0"/>
                        <a:ea typeface="Roboto" panose="020B0604020202020204" charset="0"/>
                      </a:endParaRPr>
                    </a:p>
                    <a:p>
                      <a:pPr algn="just"/>
                      <a:r>
                        <a:rPr lang="es-ES" sz="1400" b="0" u="none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Precio a consultar.</a:t>
                      </a:r>
                    </a:p>
                    <a:p>
                      <a:pPr algn="just"/>
                      <a:r>
                        <a:rPr lang="es-ES" sz="1400" b="0" u="none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Perfecta para videoconferencias.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ES" sz="1400" dirty="0">
                        <a:solidFill>
                          <a:schemeClr val="bg2">
                            <a:lumMod val="25000"/>
                          </a:schemeClr>
                        </a:solidFill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8766407"/>
                  </a:ext>
                </a:extLst>
              </a:tr>
            </a:tbl>
          </a:graphicData>
        </a:graphic>
      </p:graphicFrame>
      <p:sp>
        <p:nvSpPr>
          <p:cNvPr id="36" name="CuadroTexto 35">
            <a:extLst>
              <a:ext uri="{FF2B5EF4-FFF2-40B4-BE49-F238E27FC236}">
                <a16:creationId xmlns:a16="http://schemas.microsoft.com/office/drawing/2014/main" id="{4A646D5C-F3F1-4BC7-8C0E-8B5B980D98F6}"/>
              </a:ext>
            </a:extLst>
          </p:cNvPr>
          <p:cNvSpPr txBox="1"/>
          <p:nvPr/>
        </p:nvSpPr>
        <p:spPr>
          <a:xfrm>
            <a:off x="185793" y="6549447"/>
            <a:ext cx="35028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IVA no incluido</a:t>
            </a:r>
          </a:p>
        </p:txBody>
      </p:sp>
      <p:cxnSp>
        <p:nvCxnSpPr>
          <p:cNvPr id="3" name="Conector recto de flecha 2">
            <a:extLst>
              <a:ext uri="{FF2B5EF4-FFF2-40B4-BE49-F238E27FC236}">
                <a16:creationId xmlns:a16="http://schemas.microsoft.com/office/drawing/2014/main" id="{23AD85DD-4D24-4BB5-A719-7BE16E26924A}"/>
              </a:ext>
            </a:extLst>
          </p:cNvPr>
          <p:cNvCxnSpPr>
            <a:cxnSpLocks/>
          </p:cNvCxnSpPr>
          <p:nvPr/>
        </p:nvCxnSpPr>
        <p:spPr>
          <a:xfrm>
            <a:off x="5359791" y="4276579"/>
            <a:ext cx="1899138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de flecha 16">
            <a:extLst>
              <a:ext uri="{FF2B5EF4-FFF2-40B4-BE49-F238E27FC236}">
                <a16:creationId xmlns:a16="http://schemas.microsoft.com/office/drawing/2014/main" id="{6EA3DF58-1344-4647-88DB-9199CEECA096}"/>
              </a:ext>
            </a:extLst>
          </p:cNvPr>
          <p:cNvCxnSpPr>
            <a:cxnSpLocks/>
          </p:cNvCxnSpPr>
          <p:nvPr/>
        </p:nvCxnSpPr>
        <p:spPr>
          <a:xfrm>
            <a:off x="5359791" y="5751342"/>
            <a:ext cx="1899138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36C7A7FA-59C1-44CA-BF44-9E21A0D080B1}"/>
              </a:ext>
            </a:extLst>
          </p:cNvPr>
          <p:cNvCxnSpPr>
            <a:cxnSpLocks/>
          </p:cNvCxnSpPr>
          <p:nvPr/>
        </p:nvCxnSpPr>
        <p:spPr>
          <a:xfrm>
            <a:off x="9141655" y="4276579"/>
            <a:ext cx="1899138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de flecha 18">
            <a:extLst>
              <a:ext uri="{FF2B5EF4-FFF2-40B4-BE49-F238E27FC236}">
                <a16:creationId xmlns:a16="http://schemas.microsoft.com/office/drawing/2014/main" id="{79AED97F-75E5-4A3A-B216-4B6650A79DBE}"/>
              </a:ext>
            </a:extLst>
          </p:cNvPr>
          <p:cNvCxnSpPr>
            <a:cxnSpLocks/>
          </p:cNvCxnSpPr>
          <p:nvPr/>
        </p:nvCxnSpPr>
        <p:spPr>
          <a:xfrm>
            <a:off x="5920154" y="4583724"/>
            <a:ext cx="1338775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cto de flecha 22">
            <a:extLst>
              <a:ext uri="{FF2B5EF4-FFF2-40B4-BE49-F238E27FC236}">
                <a16:creationId xmlns:a16="http://schemas.microsoft.com/office/drawing/2014/main" id="{0C7A3399-4CF6-453C-81D0-F502307F6E9A}"/>
              </a:ext>
            </a:extLst>
          </p:cNvPr>
          <p:cNvCxnSpPr>
            <a:cxnSpLocks/>
          </p:cNvCxnSpPr>
          <p:nvPr/>
        </p:nvCxnSpPr>
        <p:spPr>
          <a:xfrm>
            <a:off x="9805182" y="4583724"/>
            <a:ext cx="1235611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cto de flecha 24">
            <a:extLst>
              <a:ext uri="{FF2B5EF4-FFF2-40B4-BE49-F238E27FC236}">
                <a16:creationId xmlns:a16="http://schemas.microsoft.com/office/drawing/2014/main" id="{9738A456-1620-4D7E-8118-99FD7ED8C8CE}"/>
              </a:ext>
            </a:extLst>
          </p:cNvPr>
          <p:cNvCxnSpPr>
            <a:cxnSpLocks/>
          </p:cNvCxnSpPr>
          <p:nvPr/>
        </p:nvCxnSpPr>
        <p:spPr>
          <a:xfrm>
            <a:off x="9805182" y="4904936"/>
            <a:ext cx="1235611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260A46EA-5197-4674-8AFE-2FA5698114D3}"/>
              </a:ext>
            </a:extLst>
          </p:cNvPr>
          <p:cNvCxnSpPr>
            <a:cxnSpLocks/>
          </p:cNvCxnSpPr>
          <p:nvPr/>
        </p:nvCxnSpPr>
        <p:spPr>
          <a:xfrm>
            <a:off x="6023318" y="4900248"/>
            <a:ext cx="1235611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de flecha 26">
            <a:extLst>
              <a:ext uri="{FF2B5EF4-FFF2-40B4-BE49-F238E27FC236}">
                <a16:creationId xmlns:a16="http://schemas.microsoft.com/office/drawing/2014/main" id="{AAB759AD-77D4-4C99-AE61-6201AD62C0E0}"/>
              </a:ext>
            </a:extLst>
          </p:cNvPr>
          <p:cNvCxnSpPr>
            <a:cxnSpLocks/>
          </p:cNvCxnSpPr>
          <p:nvPr/>
        </p:nvCxnSpPr>
        <p:spPr>
          <a:xfrm>
            <a:off x="6023318" y="6065910"/>
            <a:ext cx="1235611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B6D27501-F3BA-4E12-867F-5E606D192B21}"/>
              </a:ext>
            </a:extLst>
          </p:cNvPr>
          <p:cNvCxnSpPr>
            <a:cxnSpLocks/>
          </p:cNvCxnSpPr>
          <p:nvPr/>
        </p:nvCxnSpPr>
        <p:spPr>
          <a:xfrm>
            <a:off x="6023318" y="6367977"/>
            <a:ext cx="1235611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924107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14">
            <a:extLst>
              <a:ext uri="{FF2B5EF4-FFF2-40B4-BE49-F238E27FC236}">
                <a16:creationId xmlns:a16="http://schemas.microsoft.com/office/drawing/2014/main" id="{9129BF41-3CE6-4B77-89D7-F78FBEB29BA7}"/>
              </a:ext>
            </a:extLst>
          </p:cNvPr>
          <p:cNvSpPr/>
          <p:nvPr/>
        </p:nvSpPr>
        <p:spPr>
          <a:xfrm>
            <a:off x="-1" y="1"/>
            <a:ext cx="4374539" cy="1101868"/>
          </a:xfrm>
          <a:prstGeom prst="rect">
            <a:avLst/>
          </a:prstGeom>
          <a:solidFill>
            <a:srgbClr val="780D13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dirty="0">
                <a:solidFill>
                  <a:schemeClr val="bg1"/>
                </a:solidFill>
              </a:rPr>
              <a:t>PLAN BÁSICO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</a:rPr>
              <a:t>20€/MES </a:t>
            </a:r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id="{FA477CE9-6603-4034-843F-44B2694F13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0" y="1148811"/>
            <a:ext cx="4406103" cy="5662246"/>
          </a:xfrm>
          <a:prstGeom prst="rect">
            <a:avLst/>
          </a:prstGeom>
        </p:spPr>
      </p:pic>
      <p:cxnSp>
        <p:nvCxnSpPr>
          <p:cNvPr id="30" name="Conector recto 29">
            <a:extLst>
              <a:ext uri="{FF2B5EF4-FFF2-40B4-BE49-F238E27FC236}">
                <a16:creationId xmlns:a16="http://schemas.microsoft.com/office/drawing/2014/main" id="{0785081F-ED20-4405-B3B6-2C13827F7804}"/>
              </a:ext>
            </a:extLst>
          </p:cNvPr>
          <p:cNvCxnSpPr>
            <a:cxnSpLocks/>
          </p:cNvCxnSpPr>
          <p:nvPr/>
        </p:nvCxnSpPr>
        <p:spPr>
          <a:xfrm flipV="1">
            <a:off x="4374539" y="18122"/>
            <a:ext cx="0" cy="6839878"/>
          </a:xfrm>
          <a:prstGeom prst="line">
            <a:avLst/>
          </a:prstGeom>
          <a:ln>
            <a:solidFill>
              <a:srgbClr val="901316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Rectángulo 30">
            <a:extLst>
              <a:ext uri="{FF2B5EF4-FFF2-40B4-BE49-F238E27FC236}">
                <a16:creationId xmlns:a16="http://schemas.microsoft.com/office/drawing/2014/main" id="{48E854C1-A01C-440C-9B43-23F7AD7FC879}"/>
              </a:ext>
            </a:extLst>
          </p:cNvPr>
          <p:cNvSpPr/>
          <p:nvPr/>
        </p:nvSpPr>
        <p:spPr>
          <a:xfrm>
            <a:off x="2464102" y="1148811"/>
            <a:ext cx="616722" cy="5514535"/>
          </a:xfrm>
          <a:prstGeom prst="rect">
            <a:avLst/>
          </a:prstGeom>
          <a:noFill/>
          <a:ln>
            <a:solidFill>
              <a:srgbClr val="780D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aphicFrame>
        <p:nvGraphicFramePr>
          <p:cNvPr id="12" name="Tabla 15">
            <a:extLst>
              <a:ext uri="{FF2B5EF4-FFF2-40B4-BE49-F238E27FC236}">
                <a16:creationId xmlns:a16="http://schemas.microsoft.com/office/drawing/2014/main" id="{8C3D4870-E933-454E-9C66-8AF04E7838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4514502"/>
              </p:ext>
            </p:extLst>
          </p:nvPr>
        </p:nvGraphicFramePr>
        <p:xfrm>
          <a:off x="4661314" y="3801262"/>
          <a:ext cx="3786989" cy="1369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3547">
                  <a:extLst>
                    <a:ext uri="{9D8B030D-6E8A-4147-A177-3AD203B41FA5}">
                      <a16:colId xmlns:a16="http://schemas.microsoft.com/office/drawing/2014/main" val="2088736915"/>
                    </a:ext>
                  </a:extLst>
                </a:gridCol>
                <a:gridCol w="1203442">
                  <a:extLst>
                    <a:ext uri="{9D8B030D-6E8A-4147-A177-3AD203B41FA5}">
                      <a16:colId xmlns:a16="http://schemas.microsoft.com/office/drawing/2014/main" val="23581895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" sz="1400" b="0" u="sng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Despachos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ES" sz="1400">
                        <a:solidFill>
                          <a:schemeClr val="bg2">
                            <a:lumMod val="25000"/>
                          </a:schemeClr>
                        </a:solidFill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8766407"/>
                  </a:ext>
                </a:extLst>
              </a:tr>
              <a:tr h="304409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 hora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7€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8175707"/>
                  </a:ext>
                </a:extLst>
              </a:tr>
              <a:tr h="323166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Media jornada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22,40€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53724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 día completo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35,80€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7449005"/>
                  </a:ext>
                </a:extLst>
              </a:tr>
            </a:tbl>
          </a:graphicData>
        </a:graphic>
      </p:graphicFrame>
      <p:graphicFrame>
        <p:nvGraphicFramePr>
          <p:cNvPr id="33" name="Tabla 15">
            <a:extLst>
              <a:ext uri="{FF2B5EF4-FFF2-40B4-BE49-F238E27FC236}">
                <a16:creationId xmlns:a16="http://schemas.microsoft.com/office/drawing/2014/main" id="{52D4421B-5A2F-4C0D-8162-BDDF2CDD02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1665791"/>
              </p:ext>
            </p:extLst>
          </p:nvPr>
        </p:nvGraphicFramePr>
        <p:xfrm>
          <a:off x="4661315" y="5252329"/>
          <a:ext cx="3786989" cy="1369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3547">
                  <a:extLst>
                    <a:ext uri="{9D8B030D-6E8A-4147-A177-3AD203B41FA5}">
                      <a16:colId xmlns:a16="http://schemas.microsoft.com/office/drawing/2014/main" val="2088736915"/>
                    </a:ext>
                  </a:extLst>
                </a:gridCol>
                <a:gridCol w="1203442">
                  <a:extLst>
                    <a:ext uri="{9D8B030D-6E8A-4147-A177-3AD203B41FA5}">
                      <a16:colId xmlns:a16="http://schemas.microsoft.com/office/drawing/2014/main" val="23581895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" sz="1400" b="0" u="sng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Sala I de reuniones: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ES" sz="1400">
                        <a:solidFill>
                          <a:schemeClr val="bg2">
                            <a:lumMod val="25000"/>
                          </a:schemeClr>
                        </a:solidFill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8766407"/>
                  </a:ext>
                </a:extLst>
              </a:tr>
              <a:tr h="304409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 hora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7€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8175707"/>
                  </a:ext>
                </a:extLst>
              </a:tr>
              <a:tr h="323166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Media jornada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22,40€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53724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 día completo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35,80€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7449005"/>
                  </a:ext>
                </a:extLst>
              </a:tr>
            </a:tbl>
          </a:graphicData>
        </a:graphic>
      </p:graphicFrame>
      <p:graphicFrame>
        <p:nvGraphicFramePr>
          <p:cNvPr id="34" name="Tabla 15">
            <a:extLst>
              <a:ext uri="{FF2B5EF4-FFF2-40B4-BE49-F238E27FC236}">
                <a16:creationId xmlns:a16="http://schemas.microsoft.com/office/drawing/2014/main" id="{0E66F5C3-1A36-4C4B-85CA-992D5EC1A3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5348112"/>
              </p:ext>
            </p:extLst>
          </p:nvPr>
        </p:nvGraphicFramePr>
        <p:xfrm>
          <a:off x="8453381" y="3733910"/>
          <a:ext cx="3786989" cy="1369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3547">
                  <a:extLst>
                    <a:ext uri="{9D8B030D-6E8A-4147-A177-3AD203B41FA5}">
                      <a16:colId xmlns:a16="http://schemas.microsoft.com/office/drawing/2014/main" val="2088736915"/>
                    </a:ext>
                  </a:extLst>
                </a:gridCol>
                <a:gridCol w="1203442">
                  <a:extLst>
                    <a:ext uri="{9D8B030D-6E8A-4147-A177-3AD203B41FA5}">
                      <a16:colId xmlns:a16="http://schemas.microsoft.com/office/drawing/2014/main" val="23581895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" sz="1400" b="0" u="sng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Sala II multiusos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ES" sz="1400">
                        <a:solidFill>
                          <a:schemeClr val="bg2">
                            <a:lumMod val="25000"/>
                          </a:schemeClr>
                        </a:solidFill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8766407"/>
                  </a:ext>
                </a:extLst>
              </a:tr>
              <a:tr h="304409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 hora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12€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8175707"/>
                  </a:ext>
                </a:extLst>
              </a:tr>
              <a:tr h="323166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Media jornada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38,40€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53724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 día completo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61€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7449005"/>
                  </a:ext>
                </a:extLst>
              </a:tr>
            </a:tbl>
          </a:graphicData>
        </a:graphic>
      </p:graphicFrame>
      <p:graphicFrame>
        <p:nvGraphicFramePr>
          <p:cNvPr id="35" name="Tabla 15">
            <a:extLst>
              <a:ext uri="{FF2B5EF4-FFF2-40B4-BE49-F238E27FC236}">
                <a16:creationId xmlns:a16="http://schemas.microsoft.com/office/drawing/2014/main" id="{098CF0F2-C46C-4649-B442-3FDF160F0F75}"/>
              </a:ext>
            </a:extLst>
          </p:cNvPr>
          <p:cNvGraphicFramePr>
            <a:graphicFrameLocks noGrp="1"/>
          </p:cNvGraphicFramePr>
          <p:nvPr/>
        </p:nvGraphicFramePr>
        <p:xfrm>
          <a:off x="8453381" y="5238260"/>
          <a:ext cx="3748141" cy="94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2893">
                  <a:extLst>
                    <a:ext uri="{9D8B030D-6E8A-4147-A177-3AD203B41FA5}">
                      <a16:colId xmlns:a16="http://schemas.microsoft.com/office/drawing/2014/main" val="2088736915"/>
                    </a:ext>
                  </a:extLst>
                </a:gridCol>
                <a:gridCol w="925248">
                  <a:extLst>
                    <a:ext uri="{9D8B030D-6E8A-4147-A177-3AD203B41FA5}">
                      <a16:colId xmlns:a16="http://schemas.microsoft.com/office/drawing/2014/main" val="23581895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" sz="1400" b="0" u="sng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Sala III multimedia</a:t>
                      </a:r>
                    </a:p>
                    <a:p>
                      <a:endParaRPr lang="es-ES" sz="1400" b="0" u="sng" dirty="0">
                        <a:solidFill>
                          <a:schemeClr val="bg2">
                            <a:lumMod val="25000"/>
                          </a:schemeClr>
                        </a:solidFill>
                        <a:latin typeface="Roboto" panose="020B0604020202020204" charset="0"/>
                        <a:ea typeface="Roboto" panose="020B0604020202020204" charset="0"/>
                      </a:endParaRPr>
                    </a:p>
                    <a:p>
                      <a:pPr algn="just"/>
                      <a:r>
                        <a:rPr lang="es-ES" sz="1400" b="0" u="none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Precio a consultar.</a:t>
                      </a:r>
                    </a:p>
                    <a:p>
                      <a:pPr algn="just"/>
                      <a:r>
                        <a:rPr lang="es-ES" sz="1400" b="0" u="none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Perfecta para videoconferencias.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ES" sz="1400" dirty="0">
                        <a:solidFill>
                          <a:schemeClr val="bg2">
                            <a:lumMod val="25000"/>
                          </a:schemeClr>
                        </a:solidFill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8766407"/>
                  </a:ext>
                </a:extLst>
              </a:tr>
            </a:tbl>
          </a:graphicData>
        </a:graphic>
      </p:graphicFrame>
      <p:sp>
        <p:nvSpPr>
          <p:cNvPr id="11" name="CuadroTexto 10">
            <a:extLst>
              <a:ext uri="{FF2B5EF4-FFF2-40B4-BE49-F238E27FC236}">
                <a16:creationId xmlns:a16="http://schemas.microsoft.com/office/drawing/2014/main" id="{DA33E3FF-CC22-4846-920F-EB12696588E7}"/>
              </a:ext>
            </a:extLst>
          </p:cNvPr>
          <p:cNvSpPr txBox="1"/>
          <p:nvPr/>
        </p:nvSpPr>
        <p:spPr>
          <a:xfrm>
            <a:off x="185793" y="6549447"/>
            <a:ext cx="35028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IVA no incluido</a:t>
            </a:r>
          </a:p>
        </p:txBody>
      </p: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9F3752C9-4D05-491F-821A-FDB2517CCCE6}"/>
              </a:ext>
            </a:extLst>
          </p:cNvPr>
          <p:cNvCxnSpPr>
            <a:cxnSpLocks/>
          </p:cNvCxnSpPr>
          <p:nvPr/>
        </p:nvCxnSpPr>
        <p:spPr>
          <a:xfrm>
            <a:off x="5359791" y="4276579"/>
            <a:ext cx="1899138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D3CDEE05-A50B-45AC-8534-9E3CBF476378}"/>
              </a:ext>
            </a:extLst>
          </p:cNvPr>
          <p:cNvCxnSpPr>
            <a:cxnSpLocks/>
          </p:cNvCxnSpPr>
          <p:nvPr/>
        </p:nvCxnSpPr>
        <p:spPr>
          <a:xfrm>
            <a:off x="9141655" y="4276579"/>
            <a:ext cx="1899138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de flecha 15">
            <a:extLst>
              <a:ext uri="{FF2B5EF4-FFF2-40B4-BE49-F238E27FC236}">
                <a16:creationId xmlns:a16="http://schemas.microsoft.com/office/drawing/2014/main" id="{86E11286-0555-4D60-837A-797D57ED97AF}"/>
              </a:ext>
            </a:extLst>
          </p:cNvPr>
          <p:cNvCxnSpPr>
            <a:cxnSpLocks/>
          </p:cNvCxnSpPr>
          <p:nvPr/>
        </p:nvCxnSpPr>
        <p:spPr>
          <a:xfrm>
            <a:off x="5359791" y="5777133"/>
            <a:ext cx="1899138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de flecha 16">
            <a:extLst>
              <a:ext uri="{FF2B5EF4-FFF2-40B4-BE49-F238E27FC236}">
                <a16:creationId xmlns:a16="http://schemas.microsoft.com/office/drawing/2014/main" id="{A29BD915-5FF2-4177-AC40-07EFA5588784}"/>
              </a:ext>
            </a:extLst>
          </p:cNvPr>
          <p:cNvCxnSpPr>
            <a:cxnSpLocks/>
          </p:cNvCxnSpPr>
          <p:nvPr/>
        </p:nvCxnSpPr>
        <p:spPr>
          <a:xfrm>
            <a:off x="6096000" y="4609516"/>
            <a:ext cx="1162929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de flecha 18">
            <a:extLst>
              <a:ext uri="{FF2B5EF4-FFF2-40B4-BE49-F238E27FC236}">
                <a16:creationId xmlns:a16="http://schemas.microsoft.com/office/drawing/2014/main" id="{09F873EA-63D1-4560-83C0-9D64E460CEB1}"/>
              </a:ext>
            </a:extLst>
          </p:cNvPr>
          <p:cNvCxnSpPr>
            <a:cxnSpLocks/>
          </p:cNvCxnSpPr>
          <p:nvPr/>
        </p:nvCxnSpPr>
        <p:spPr>
          <a:xfrm>
            <a:off x="6096000" y="4947139"/>
            <a:ext cx="1162929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cto de flecha 22">
            <a:extLst>
              <a:ext uri="{FF2B5EF4-FFF2-40B4-BE49-F238E27FC236}">
                <a16:creationId xmlns:a16="http://schemas.microsoft.com/office/drawing/2014/main" id="{A89D49DE-D040-4847-9AF0-350DE7B186DE}"/>
              </a:ext>
            </a:extLst>
          </p:cNvPr>
          <p:cNvCxnSpPr>
            <a:cxnSpLocks/>
          </p:cNvCxnSpPr>
          <p:nvPr/>
        </p:nvCxnSpPr>
        <p:spPr>
          <a:xfrm>
            <a:off x="6096000" y="6059266"/>
            <a:ext cx="1162929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cto de flecha 23">
            <a:extLst>
              <a:ext uri="{FF2B5EF4-FFF2-40B4-BE49-F238E27FC236}">
                <a16:creationId xmlns:a16="http://schemas.microsoft.com/office/drawing/2014/main" id="{94ADE8C7-B554-43C6-9338-8417119344DC}"/>
              </a:ext>
            </a:extLst>
          </p:cNvPr>
          <p:cNvCxnSpPr>
            <a:cxnSpLocks/>
          </p:cNvCxnSpPr>
          <p:nvPr/>
        </p:nvCxnSpPr>
        <p:spPr>
          <a:xfrm>
            <a:off x="6096000" y="6367976"/>
            <a:ext cx="1162929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cto de flecha 24">
            <a:extLst>
              <a:ext uri="{FF2B5EF4-FFF2-40B4-BE49-F238E27FC236}">
                <a16:creationId xmlns:a16="http://schemas.microsoft.com/office/drawing/2014/main" id="{30947995-C268-42A6-8090-D6E2839CC165}"/>
              </a:ext>
            </a:extLst>
          </p:cNvPr>
          <p:cNvCxnSpPr>
            <a:cxnSpLocks/>
          </p:cNvCxnSpPr>
          <p:nvPr/>
        </p:nvCxnSpPr>
        <p:spPr>
          <a:xfrm>
            <a:off x="9877864" y="4600142"/>
            <a:ext cx="1162929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020882C6-6438-4F98-8B7F-C163155F6FCA}"/>
              </a:ext>
            </a:extLst>
          </p:cNvPr>
          <p:cNvCxnSpPr>
            <a:cxnSpLocks/>
          </p:cNvCxnSpPr>
          <p:nvPr/>
        </p:nvCxnSpPr>
        <p:spPr>
          <a:xfrm>
            <a:off x="9877864" y="4928383"/>
            <a:ext cx="1162929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uadroTexto 20">
            <a:extLst>
              <a:ext uri="{FF2B5EF4-FFF2-40B4-BE49-F238E27FC236}">
                <a16:creationId xmlns:a16="http://schemas.microsoft.com/office/drawing/2014/main" id="{54935125-2F73-49F6-8758-FBD9A3969C4D}"/>
              </a:ext>
            </a:extLst>
          </p:cNvPr>
          <p:cNvSpPr txBox="1"/>
          <p:nvPr/>
        </p:nvSpPr>
        <p:spPr>
          <a:xfrm>
            <a:off x="4661314" y="416854"/>
            <a:ext cx="713140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Clr>
                <a:srgbClr val="000000"/>
              </a:buClr>
              <a:buSzPts val="1300"/>
            </a:pPr>
            <a:r>
              <a:rPr lang="es-ES" b="1" i="0" u="non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Perfecto cuando ...</a:t>
            </a:r>
          </a:p>
          <a:p>
            <a:pPr algn="just">
              <a:buClr>
                <a:srgbClr val="000000"/>
              </a:buClr>
              <a:buSzPts val="1300"/>
            </a:pPr>
            <a:endParaRPr lang="es-ES" b="1" i="0" u="none" cap="none" dirty="0">
              <a:solidFill>
                <a:schemeClr val="bg2">
                  <a:lumMod val="25000"/>
                </a:schemeClr>
              </a:solidFill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285750" marR="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Quieres mejorar la imagen de tu negocio o empresa separando tu </a:t>
            </a:r>
            <a:r>
              <a:rPr lang="es-ES" b="1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domicilio social o fiscal </a:t>
            </a:r>
            <a:r>
              <a:rPr lang="es-ES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de tu domicilio particular</a:t>
            </a:r>
          </a:p>
          <a:p>
            <a:pPr marL="285750" marR="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 panose="020B0604020202020204" pitchFamily="34" charset="0"/>
              <a:buChar char="•"/>
            </a:pPr>
            <a:r>
              <a:rPr lang="es-ES" b="0" i="0" u="non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Necesitas usar los despachos con </a:t>
            </a:r>
            <a:r>
              <a:rPr lang="es-ES" b="1" i="0" u="non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más frecuencia</a:t>
            </a:r>
          </a:p>
          <a:p>
            <a:pPr marL="285750" marR="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 panose="020B0604020202020204" pitchFamily="34" charset="0"/>
              <a:buChar char="•"/>
            </a:pPr>
            <a:endParaRPr lang="es-ES" b="1" dirty="0">
              <a:solidFill>
                <a:schemeClr val="bg2">
                  <a:lumMod val="25000"/>
                </a:schemeClr>
              </a:solidFill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285750" marR="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 panose="020B0604020202020204" pitchFamily="34" charset="0"/>
              <a:buChar char="•"/>
            </a:pPr>
            <a:endParaRPr lang="es-ES" b="1" i="0" u="none" cap="none" dirty="0">
              <a:solidFill>
                <a:schemeClr val="bg2">
                  <a:lumMod val="25000"/>
                </a:schemeClr>
              </a:solidFill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285750" marR="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Con el Plan Básico ya eres socio y puedes ocupar los </a:t>
            </a:r>
            <a:r>
              <a:rPr lang="es-ES" b="1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despachos y salas a precio de socio</a:t>
            </a:r>
          </a:p>
          <a:p>
            <a:pPr marL="285750" marR="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 panose="020B0604020202020204" pitchFamily="34" charset="0"/>
              <a:buChar char="•"/>
            </a:pPr>
            <a:r>
              <a:rPr lang="es-ES" b="0" i="0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Tienes acceso a </a:t>
            </a:r>
            <a:r>
              <a:rPr lang="es-ES" b="1" i="0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más servicios </a:t>
            </a:r>
            <a:r>
              <a:rPr lang="es-ES" b="0" i="0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de Emprende CNC</a:t>
            </a:r>
          </a:p>
        </p:txBody>
      </p:sp>
    </p:spTree>
    <p:extLst>
      <p:ext uri="{BB962C8B-B14F-4D97-AF65-F5344CB8AC3E}">
        <p14:creationId xmlns:p14="http://schemas.microsoft.com/office/powerpoint/2010/main" val="31581743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14">
            <a:extLst>
              <a:ext uri="{FF2B5EF4-FFF2-40B4-BE49-F238E27FC236}">
                <a16:creationId xmlns:a16="http://schemas.microsoft.com/office/drawing/2014/main" id="{9129BF41-3CE6-4B77-89D7-F78FBEB29BA7}"/>
              </a:ext>
            </a:extLst>
          </p:cNvPr>
          <p:cNvSpPr/>
          <p:nvPr/>
        </p:nvSpPr>
        <p:spPr>
          <a:xfrm>
            <a:off x="-1" y="1"/>
            <a:ext cx="4374539" cy="1101868"/>
          </a:xfrm>
          <a:prstGeom prst="rect">
            <a:avLst/>
          </a:prstGeom>
          <a:solidFill>
            <a:srgbClr val="780D13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dirty="0">
                <a:solidFill>
                  <a:schemeClr val="bg1"/>
                </a:solidFill>
              </a:rPr>
              <a:t>PLAN 	PREMIUM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</a:rPr>
              <a:t>60€/MES </a:t>
            </a:r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id="{FA477CE9-6603-4034-843F-44B2694F13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0" y="1148811"/>
            <a:ext cx="4406103" cy="5662246"/>
          </a:xfrm>
          <a:prstGeom prst="rect">
            <a:avLst/>
          </a:prstGeom>
        </p:spPr>
      </p:pic>
      <p:cxnSp>
        <p:nvCxnSpPr>
          <p:cNvPr id="30" name="Conector recto 29">
            <a:extLst>
              <a:ext uri="{FF2B5EF4-FFF2-40B4-BE49-F238E27FC236}">
                <a16:creationId xmlns:a16="http://schemas.microsoft.com/office/drawing/2014/main" id="{0785081F-ED20-4405-B3B6-2C13827F7804}"/>
              </a:ext>
            </a:extLst>
          </p:cNvPr>
          <p:cNvCxnSpPr>
            <a:cxnSpLocks/>
          </p:cNvCxnSpPr>
          <p:nvPr/>
        </p:nvCxnSpPr>
        <p:spPr>
          <a:xfrm flipV="1">
            <a:off x="4374539" y="18122"/>
            <a:ext cx="0" cy="6839878"/>
          </a:xfrm>
          <a:prstGeom prst="line">
            <a:avLst/>
          </a:prstGeom>
          <a:ln>
            <a:solidFill>
              <a:srgbClr val="901316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Rectángulo 30">
            <a:extLst>
              <a:ext uri="{FF2B5EF4-FFF2-40B4-BE49-F238E27FC236}">
                <a16:creationId xmlns:a16="http://schemas.microsoft.com/office/drawing/2014/main" id="{48E854C1-A01C-440C-9B43-23F7AD7FC879}"/>
              </a:ext>
            </a:extLst>
          </p:cNvPr>
          <p:cNvSpPr/>
          <p:nvPr/>
        </p:nvSpPr>
        <p:spPr>
          <a:xfrm>
            <a:off x="3097148" y="1148811"/>
            <a:ext cx="616722" cy="5514535"/>
          </a:xfrm>
          <a:prstGeom prst="rect">
            <a:avLst/>
          </a:prstGeom>
          <a:noFill/>
          <a:ln>
            <a:solidFill>
              <a:srgbClr val="780D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533EEA5-9167-4D29-ACA0-2C319774CC1A}"/>
              </a:ext>
            </a:extLst>
          </p:cNvPr>
          <p:cNvSpPr txBox="1"/>
          <p:nvPr/>
        </p:nvSpPr>
        <p:spPr>
          <a:xfrm>
            <a:off x="4826530" y="168222"/>
            <a:ext cx="697625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s-ES" b="1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Perfecto </a:t>
            </a:r>
            <a:r>
              <a:rPr lang="es-ES" b="1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cuando</a:t>
            </a:r>
            <a:r>
              <a:rPr lang="es-ES" b="1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...</a:t>
            </a: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s-ES" b="0" i="0" u="none" strike="noStrike" cap="none" dirty="0">
              <a:solidFill>
                <a:schemeClr val="bg2">
                  <a:lumMod val="25000"/>
                </a:schemeClr>
              </a:solidFill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285750" marR="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 panose="020B0604020202020204" pitchFamily="34" charset="0"/>
              <a:buChar char="•"/>
            </a:pPr>
            <a:r>
              <a:rPr lang="es-ES" b="0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Necesitas usar más horas un despacho.</a:t>
            </a:r>
          </a:p>
          <a:p>
            <a:pPr marL="285750" marR="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Precisas </a:t>
            </a:r>
            <a:r>
              <a:rPr lang="es-ES" b="1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más servicios</a:t>
            </a:r>
            <a:r>
              <a:rPr lang="es-ES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.</a:t>
            </a:r>
          </a:p>
          <a:p>
            <a:pPr marL="285750" marR="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 panose="020B0604020202020204" pitchFamily="34" charset="0"/>
              <a:buChar char="•"/>
            </a:pPr>
            <a:endParaRPr lang="es-ES" b="0" i="0" u="none" strike="noStrike" cap="none" dirty="0">
              <a:solidFill>
                <a:schemeClr val="bg2">
                  <a:lumMod val="25000"/>
                </a:schemeClr>
              </a:solidFill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285750" marR="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mo"/>
                <a:sym typeface="Arimo"/>
              </a:rPr>
              <a:t>El Plan Premium </a:t>
            </a:r>
            <a:r>
              <a:rPr lang="es-ES" b="0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mo"/>
                <a:sym typeface="Arimo"/>
              </a:rPr>
              <a:t>incluye el uso de DESPACHO: </a:t>
            </a:r>
            <a:r>
              <a:rPr lang="es-ES" b="1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mo"/>
                <a:sym typeface="Arimo"/>
              </a:rPr>
              <a:t>6 horas a la semana.</a:t>
            </a:r>
          </a:p>
          <a:p>
            <a:pPr marL="285750" marR="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 panose="020B0604020202020204" pitchFamily="34" charset="0"/>
              <a:buChar char="•"/>
            </a:pPr>
            <a:r>
              <a:rPr lang="es-ES" b="0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mo"/>
                <a:sym typeface="Arimo"/>
              </a:rPr>
              <a:t>También puedes hacer uso de la SALA I DE REUNIONES: </a:t>
            </a:r>
            <a:r>
              <a:rPr lang="es-ES" b="1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mo"/>
                <a:sym typeface="Arimo"/>
              </a:rPr>
              <a:t>1 hora a la semana.</a:t>
            </a:r>
            <a:endParaRPr lang="es-ES" b="1" i="0" u="none" strike="noStrike" cap="none" dirty="0">
              <a:solidFill>
                <a:schemeClr val="bg2">
                  <a:lumMod val="25000"/>
                </a:schemeClr>
              </a:solidFill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s-ES" b="0" i="0" u="none" strike="noStrike" cap="none" dirty="0">
              <a:solidFill>
                <a:schemeClr val="bg2">
                  <a:lumMod val="25000"/>
                </a:schemeClr>
              </a:solidFill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s-ES" b="0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mo"/>
                <a:sym typeface="Arimo"/>
              </a:rPr>
              <a:t>En caso que precises usar el despacho o la sala más tiempo, puedes hacerlo a </a:t>
            </a:r>
            <a:r>
              <a:rPr lang="es-ES" b="1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mo"/>
                <a:sym typeface="Arimo"/>
              </a:rPr>
              <a:t>precio de socio.</a:t>
            </a:r>
            <a:endParaRPr lang="es-ES" b="1" i="0" u="none" strike="noStrike" cap="none" dirty="0">
              <a:solidFill>
                <a:schemeClr val="bg2">
                  <a:lumMod val="25000"/>
                </a:schemeClr>
              </a:solidFill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</p:txBody>
      </p:sp>
      <p:graphicFrame>
        <p:nvGraphicFramePr>
          <p:cNvPr id="12" name="Tabla 15">
            <a:extLst>
              <a:ext uri="{FF2B5EF4-FFF2-40B4-BE49-F238E27FC236}">
                <a16:creationId xmlns:a16="http://schemas.microsoft.com/office/drawing/2014/main" id="{8C3D4870-E933-454E-9C66-8AF04E7838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7605564"/>
              </p:ext>
            </p:extLst>
          </p:nvPr>
        </p:nvGraphicFramePr>
        <p:xfrm>
          <a:off x="4826530" y="3792239"/>
          <a:ext cx="4258678" cy="13036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1743">
                  <a:extLst>
                    <a:ext uri="{9D8B030D-6E8A-4147-A177-3AD203B41FA5}">
                      <a16:colId xmlns:a16="http://schemas.microsoft.com/office/drawing/2014/main" val="2088736915"/>
                    </a:ext>
                  </a:extLst>
                </a:gridCol>
                <a:gridCol w="1746935">
                  <a:extLst>
                    <a:ext uri="{9D8B030D-6E8A-4147-A177-3AD203B41FA5}">
                      <a16:colId xmlns:a16="http://schemas.microsoft.com/office/drawing/2014/main" val="2358189539"/>
                    </a:ext>
                  </a:extLst>
                </a:gridCol>
              </a:tblGrid>
              <a:tr h="281449">
                <a:tc>
                  <a:txBody>
                    <a:bodyPr/>
                    <a:lstStyle/>
                    <a:p>
                      <a:r>
                        <a:rPr lang="es-ES" sz="1400" b="0" u="sng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Despachos (6h h/semana):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ES" sz="1400" dirty="0">
                        <a:solidFill>
                          <a:schemeClr val="bg2">
                            <a:lumMod val="25000"/>
                          </a:schemeClr>
                        </a:solidFill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8766407"/>
                  </a:ext>
                </a:extLst>
              </a:tr>
              <a:tr h="304409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 hora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7€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8175707"/>
                  </a:ext>
                </a:extLst>
              </a:tr>
              <a:tr h="323166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Media jornada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22,40€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53724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 día completo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35,80€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7449005"/>
                  </a:ext>
                </a:extLst>
              </a:tr>
            </a:tbl>
          </a:graphicData>
        </a:graphic>
      </p:graphicFrame>
      <p:graphicFrame>
        <p:nvGraphicFramePr>
          <p:cNvPr id="33" name="Tabla 15">
            <a:extLst>
              <a:ext uri="{FF2B5EF4-FFF2-40B4-BE49-F238E27FC236}">
                <a16:creationId xmlns:a16="http://schemas.microsoft.com/office/drawing/2014/main" id="{52D4421B-5A2F-4C0D-8162-BDDF2CDD02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770417"/>
              </p:ext>
            </p:extLst>
          </p:nvPr>
        </p:nvGraphicFramePr>
        <p:xfrm>
          <a:off x="4826530" y="5318099"/>
          <a:ext cx="3937435" cy="1369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4284">
                  <a:extLst>
                    <a:ext uri="{9D8B030D-6E8A-4147-A177-3AD203B41FA5}">
                      <a16:colId xmlns:a16="http://schemas.microsoft.com/office/drawing/2014/main" val="2088736915"/>
                    </a:ext>
                  </a:extLst>
                </a:gridCol>
                <a:gridCol w="1313151">
                  <a:extLst>
                    <a:ext uri="{9D8B030D-6E8A-4147-A177-3AD203B41FA5}">
                      <a16:colId xmlns:a16="http://schemas.microsoft.com/office/drawing/2014/main" val="23581895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" sz="1400" b="0" u="sng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Sala de reuniones 1h/semana: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ES" sz="1400">
                        <a:solidFill>
                          <a:schemeClr val="bg2">
                            <a:lumMod val="25000"/>
                          </a:schemeClr>
                        </a:solidFill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8766407"/>
                  </a:ext>
                </a:extLst>
              </a:tr>
              <a:tr h="304409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 hora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7€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8175707"/>
                  </a:ext>
                </a:extLst>
              </a:tr>
              <a:tr h="323166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Media jornada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22,40€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53724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 día completo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35,80€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7449005"/>
                  </a:ext>
                </a:extLst>
              </a:tr>
            </a:tbl>
          </a:graphicData>
        </a:graphic>
      </p:graphicFrame>
      <p:graphicFrame>
        <p:nvGraphicFramePr>
          <p:cNvPr id="34" name="Tabla 15">
            <a:extLst>
              <a:ext uri="{FF2B5EF4-FFF2-40B4-BE49-F238E27FC236}">
                <a16:creationId xmlns:a16="http://schemas.microsoft.com/office/drawing/2014/main" id="{0E66F5C3-1A36-4C4B-85CA-992D5EC1A3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1145276"/>
              </p:ext>
            </p:extLst>
          </p:nvPr>
        </p:nvGraphicFramePr>
        <p:xfrm>
          <a:off x="8882132" y="3782144"/>
          <a:ext cx="3145746" cy="1369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7277">
                  <a:extLst>
                    <a:ext uri="{9D8B030D-6E8A-4147-A177-3AD203B41FA5}">
                      <a16:colId xmlns:a16="http://schemas.microsoft.com/office/drawing/2014/main" val="2088736915"/>
                    </a:ext>
                  </a:extLst>
                </a:gridCol>
                <a:gridCol w="928469">
                  <a:extLst>
                    <a:ext uri="{9D8B030D-6E8A-4147-A177-3AD203B41FA5}">
                      <a16:colId xmlns:a16="http://schemas.microsoft.com/office/drawing/2014/main" val="23581895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" sz="1400" b="0" u="sng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Sala II multiusos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ES" sz="1400">
                        <a:solidFill>
                          <a:schemeClr val="bg2">
                            <a:lumMod val="25000"/>
                          </a:schemeClr>
                        </a:solidFill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8766407"/>
                  </a:ext>
                </a:extLst>
              </a:tr>
              <a:tr h="304409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 hora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12€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8175707"/>
                  </a:ext>
                </a:extLst>
              </a:tr>
              <a:tr h="323166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Media jornada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38,40€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53724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 día completo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61€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7449005"/>
                  </a:ext>
                </a:extLst>
              </a:tr>
            </a:tbl>
          </a:graphicData>
        </a:graphic>
      </p:graphicFrame>
      <p:graphicFrame>
        <p:nvGraphicFramePr>
          <p:cNvPr id="35" name="Tabla 15">
            <a:extLst>
              <a:ext uri="{FF2B5EF4-FFF2-40B4-BE49-F238E27FC236}">
                <a16:creationId xmlns:a16="http://schemas.microsoft.com/office/drawing/2014/main" id="{098CF0F2-C46C-4649-B442-3FDF160F0F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7491377"/>
              </p:ext>
            </p:extLst>
          </p:nvPr>
        </p:nvGraphicFramePr>
        <p:xfrm>
          <a:off x="8882132" y="5367565"/>
          <a:ext cx="3748141" cy="94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2893">
                  <a:extLst>
                    <a:ext uri="{9D8B030D-6E8A-4147-A177-3AD203B41FA5}">
                      <a16:colId xmlns:a16="http://schemas.microsoft.com/office/drawing/2014/main" val="2088736915"/>
                    </a:ext>
                  </a:extLst>
                </a:gridCol>
                <a:gridCol w="925248">
                  <a:extLst>
                    <a:ext uri="{9D8B030D-6E8A-4147-A177-3AD203B41FA5}">
                      <a16:colId xmlns:a16="http://schemas.microsoft.com/office/drawing/2014/main" val="23581895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" sz="1400" b="0" u="sng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Sala III multimedia</a:t>
                      </a:r>
                    </a:p>
                    <a:p>
                      <a:endParaRPr lang="es-ES" sz="1400" b="0" u="sng" dirty="0">
                        <a:solidFill>
                          <a:schemeClr val="bg2">
                            <a:lumMod val="25000"/>
                          </a:schemeClr>
                        </a:solidFill>
                        <a:latin typeface="Roboto" panose="020B0604020202020204" charset="0"/>
                        <a:ea typeface="Roboto" panose="020B0604020202020204" charset="0"/>
                      </a:endParaRPr>
                    </a:p>
                    <a:p>
                      <a:pPr algn="just"/>
                      <a:r>
                        <a:rPr lang="es-ES" sz="1400" b="0" u="none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Precio a consultar.</a:t>
                      </a:r>
                    </a:p>
                    <a:p>
                      <a:pPr algn="just"/>
                      <a:r>
                        <a:rPr lang="es-ES" sz="1400" b="0" u="none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Perfecta para videoconferencias.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ES" sz="1400" dirty="0">
                        <a:solidFill>
                          <a:schemeClr val="bg2">
                            <a:lumMod val="25000"/>
                          </a:schemeClr>
                        </a:solidFill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8766407"/>
                  </a:ext>
                </a:extLst>
              </a:tr>
            </a:tbl>
          </a:graphicData>
        </a:graphic>
      </p:graphicFrame>
      <p:sp>
        <p:nvSpPr>
          <p:cNvPr id="11" name="CuadroTexto 10">
            <a:extLst>
              <a:ext uri="{FF2B5EF4-FFF2-40B4-BE49-F238E27FC236}">
                <a16:creationId xmlns:a16="http://schemas.microsoft.com/office/drawing/2014/main" id="{63DCFA9B-6074-43C2-B5B5-AC6EFABB43A5}"/>
              </a:ext>
            </a:extLst>
          </p:cNvPr>
          <p:cNvSpPr txBox="1"/>
          <p:nvPr/>
        </p:nvSpPr>
        <p:spPr>
          <a:xfrm>
            <a:off x="185793" y="6549447"/>
            <a:ext cx="35028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IVA no incluido</a:t>
            </a:r>
          </a:p>
        </p:txBody>
      </p: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04D53512-90A6-4B4A-8616-50A86DCC0188}"/>
              </a:ext>
            </a:extLst>
          </p:cNvPr>
          <p:cNvCxnSpPr>
            <a:cxnSpLocks/>
          </p:cNvCxnSpPr>
          <p:nvPr/>
        </p:nvCxnSpPr>
        <p:spPr>
          <a:xfrm>
            <a:off x="5512191" y="4297685"/>
            <a:ext cx="1774874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773D8106-DD3B-476E-9DD7-2F58EA5CA5E0}"/>
              </a:ext>
            </a:extLst>
          </p:cNvPr>
          <p:cNvCxnSpPr>
            <a:cxnSpLocks/>
          </p:cNvCxnSpPr>
          <p:nvPr/>
        </p:nvCxnSpPr>
        <p:spPr>
          <a:xfrm>
            <a:off x="9543313" y="4330506"/>
            <a:ext cx="1542029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de flecha 15">
            <a:extLst>
              <a:ext uri="{FF2B5EF4-FFF2-40B4-BE49-F238E27FC236}">
                <a16:creationId xmlns:a16="http://schemas.microsoft.com/office/drawing/2014/main" id="{43486E6D-CC96-4A45-929D-581BF269272C}"/>
              </a:ext>
            </a:extLst>
          </p:cNvPr>
          <p:cNvCxnSpPr>
            <a:cxnSpLocks/>
          </p:cNvCxnSpPr>
          <p:nvPr/>
        </p:nvCxnSpPr>
        <p:spPr>
          <a:xfrm>
            <a:off x="5512191" y="5840005"/>
            <a:ext cx="1899138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de flecha 16">
            <a:extLst>
              <a:ext uri="{FF2B5EF4-FFF2-40B4-BE49-F238E27FC236}">
                <a16:creationId xmlns:a16="http://schemas.microsoft.com/office/drawing/2014/main" id="{26ECEB69-3373-42FB-9F46-1323524C0DA7}"/>
              </a:ext>
            </a:extLst>
          </p:cNvPr>
          <p:cNvCxnSpPr>
            <a:cxnSpLocks/>
          </p:cNvCxnSpPr>
          <p:nvPr/>
        </p:nvCxnSpPr>
        <p:spPr>
          <a:xfrm>
            <a:off x="6096000" y="4579509"/>
            <a:ext cx="1191065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de flecha 18">
            <a:extLst>
              <a:ext uri="{FF2B5EF4-FFF2-40B4-BE49-F238E27FC236}">
                <a16:creationId xmlns:a16="http://schemas.microsoft.com/office/drawing/2014/main" id="{072A42A5-1CD9-4D0B-BC0E-CAE07F0E2E12}"/>
              </a:ext>
            </a:extLst>
          </p:cNvPr>
          <p:cNvCxnSpPr>
            <a:cxnSpLocks/>
          </p:cNvCxnSpPr>
          <p:nvPr/>
        </p:nvCxnSpPr>
        <p:spPr>
          <a:xfrm>
            <a:off x="6145237" y="4900721"/>
            <a:ext cx="1141828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recto de flecha 20">
            <a:extLst>
              <a:ext uri="{FF2B5EF4-FFF2-40B4-BE49-F238E27FC236}">
                <a16:creationId xmlns:a16="http://schemas.microsoft.com/office/drawing/2014/main" id="{4D2CB72D-0656-4B6A-A31D-9117614488E2}"/>
              </a:ext>
            </a:extLst>
          </p:cNvPr>
          <p:cNvCxnSpPr>
            <a:cxnSpLocks/>
          </p:cNvCxnSpPr>
          <p:nvPr/>
        </p:nvCxnSpPr>
        <p:spPr>
          <a:xfrm>
            <a:off x="6269501" y="6122266"/>
            <a:ext cx="1141828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de flecha 21">
            <a:extLst>
              <a:ext uri="{FF2B5EF4-FFF2-40B4-BE49-F238E27FC236}">
                <a16:creationId xmlns:a16="http://schemas.microsoft.com/office/drawing/2014/main" id="{DB76F09D-EF82-461D-80D2-F39341E69D0B}"/>
              </a:ext>
            </a:extLst>
          </p:cNvPr>
          <p:cNvCxnSpPr>
            <a:cxnSpLocks/>
          </p:cNvCxnSpPr>
          <p:nvPr/>
        </p:nvCxnSpPr>
        <p:spPr>
          <a:xfrm>
            <a:off x="6269501" y="6422838"/>
            <a:ext cx="1141828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cto de flecha 22">
            <a:extLst>
              <a:ext uri="{FF2B5EF4-FFF2-40B4-BE49-F238E27FC236}">
                <a16:creationId xmlns:a16="http://schemas.microsoft.com/office/drawing/2014/main" id="{01917BC8-27E4-438B-B0A1-E4B1A83C1D54}"/>
              </a:ext>
            </a:extLst>
          </p:cNvPr>
          <p:cNvCxnSpPr>
            <a:cxnSpLocks/>
          </p:cNvCxnSpPr>
          <p:nvPr/>
        </p:nvCxnSpPr>
        <p:spPr>
          <a:xfrm>
            <a:off x="10185288" y="4579984"/>
            <a:ext cx="900054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5DFA01AD-34DE-41A8-96D1-117FF14EB3F2}"/>
              </a:ext>
            </a:extLst>
          </p:cNvPr>
          <p:cNvCxnSpPr>
            <a:cxnSpLocks/>
          </p:cNvCxnSpPr>
          <p:nvPr/>
        </p:nvCxnSpPr>
        <p:spPr>
          <a:xfrm>
            <a:off x="10185288" y="4878225"/>
            <a:ext cx="900054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9896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 14">
            <a:extLst>
              <a:ext uri="{FF2B5EF4-FFF2-40B4-BE49-F238E27FC236}">
                <a16:creationId xmlns:a16="http://schemas.microsoft.com/office/drawing/2014/main" id="{9129BF41-3CE6-4B77-89D7-F78FBEB29BA7}"/>
              </a:ext>
            </a:extLst>
          </p:cNvPr>
          <p:cNvSpPr/>
          <p:nvPr/>
        </p:nvSpPr>
        <p:spPr>
          <a:xfrm>
            <a:off x="0" y="-56270"/>
            <a:ext cx="4374539" cy="1168410"/>
          </a:xfrm>
          <a:prstGeom prst="rect">
            <a:avLst/>
          </a:prstGeom>
          <a:solidFill>
            <a:srgbClr val="780D13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dirty="0">
                <a:solidFill>
                  <a:schemeClr val="bg1"/>
                </a:solidFill>
              </a:rPr>
              <a:t>PLAN 	PLATINUM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</a:rPr>
              <a:t>240€/MES </a:t>
            </a:r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id="{FA477CE9-6603-4034-843F-44B2694F13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0" y="1148811"/>
            <a:ext cx="4406103" cy="5662246"/>
          </a:xfrm>
          <a:prstGeom prst="rect">
            <a:avLst/>
          </a:prstGeom>
        </p:spPr>
      </p:pic>
      <p:cxnSp>
        <p:nvCxnSpPr>
          <p:cNvPr id="30" name="Conector recto 29">
            <a:extLst>
              <a:ext uri="{FF2B5EF4-FFF2-40B4-BE49-F238E27FC236}">
                <a16:creationId xmlns:a16="http://schemas.microsoft.com/office/drawing/2014/main" id="{0785081F-ED20-4405-B3B6-2C13827F7804}"/>
              </a:ext>
            </a:extLst>
          </p:cNvPr>
          <p:cNvCxnSpPr>
            <a:cxnSpLocks/>
          </p:cNvCxnSpPr>
          <p:nvPr/>
        </p:nvCxnSpPr>
        <p:spPr>
          <a:xfrm flipV="1">
            <a:off x="4374539" y="18122"/>
            <a:ext cx="0" cy="6839878"/>
          </a:xfrm>
          <a:prstGeom prst="line">
            <a:avLst/>
          </a:prstGeom>
          <a:ln>
            <a:solidFill>
              <a:srgbClr val="901316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Rectángulo 30">
            <a:extLst>
              <a:ext uri="{FF2B5EF4-FFF2-40B4-BE49-F238E27FC236}">
                <a16:creationId xmlns:a16="http://schemas.microsoft.com/office/drawing/2014/main" id="{48E854C1-A01C-440C-9B43-23F7AD7FC879}"/>
              </a:ext>
            </a:extLst>
          </p:cNvPr>
          <p:cNvSpPr/>
          <p:nvPr/>
        </p:nvSpPr>
        <p:spPr>
          <a:xfrm>
            <a:off x="3688648" y="1173210"/>
            <a:ext cx="616722" cy="5514535"/>
          </a:xfrm>
          <a:prstGeom prst="rect">
            <a:avLst/>
          </a:prstGeom>
          <a:noFill/>
          <a:ln>
            <a:solidFill>
              <a:srgbClr val="780D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533EEA5-9167-4D29-ACA0-2C319774CC1A}"/>
              </a:ext>
            </a:extLst>
          </p:cNvPr>
          <p:cNvSpPr txBox="1"/>
          <p:nvPr/>
        </p:nvSpPr>
        <p:spPr>
          <a:xfrm>
            <a:off x="4781212" y="307134"/>
            <a:ext cx="68946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s-ES" b="1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Perfecto cuando ...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s-ES" b="1" dirty="0">
              <a:solidFill>
                <a:schemeClr val="bg2">
                  <a:lumMod val="25000"/>
                </a:schemeClr>
              </a:solidFill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 panose="020B0604020202020204" pitchFamily="34" charset="0"/>
              <a:buChar char="•"/>
            </a:pPr>
            <a:r>
              <a:rPr lang="es-ES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Necesitas usar un </a:t>
            </a:r>
            <a:r>
              <a:rPr lang="es-ES" b="1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despacho en exclusiva para ti.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 panose="020B0604020202020204" pitchFamily="34" charset="0"/>
              <a:buChar char="•"/>
            </a:pPr>
            <a:r>
              <a:rPr lang="es-ES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Quieres </a:t>
            </a:r>
            <a:r>
              <a:rPr lang="es-ES" b="1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exclusividad en tu sector </a:t>
            </a:r>
            <a:r>
              <a:rPr lang="es-ES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dentro del centro de negocios.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 panose="020B0604020202020204" pitchFamily="34" charset="0"/>
              <a:buChar char="•"/>
            </a:pPr>
            <a:endParaRPr lang="es-ES" b="1" dirty="0">
              <a:solidFill>
                <a:schemeClr val="bg2">
                  <a:lumMod val="25000"/>
                </a:schemeClr>
              </a:solidFill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 panose="020B0604020202020204" pitchFamily="34" charset="0"/>
              <a:buChar char="•"/>
            </a:pPr>
            <a:endParaRPr lang="es-ES" b="1" i="0" u="none" strike="noStrike" cap="none" dirty="0">
              <a:solidFill>
                <a:schemeClr val="bg2">
                  <a:lumMod val="25000"/>
                </a:schemeClr>
              </a:solidFill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C</a:t>
            </a:r>
            <a:r>
              <a:rPr lang="es-ES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on este Plan puedes usar el despacho </a:t>
            </a:r>
            <a:r>
              <a:rPr lang="es-ES" b="1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sin límite de horas.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 panose="020B0604020202020204" pitchFamily="34" charset="0"/>
              <a:buChar char="•"/>
            </a:pPr>
            <a:r>
              <a:rPr lang="es-ES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Tienes acceso a </a:t>
            </a:r>
            <a:r>
              <a:rPr lang="es-ES" b="1" i="0" u="none" strike="noStrike" cap="none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todos los servicios de Emprende CNC.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Tienes incluida la </a:t>
            </a:r>
            <a:r>
              <a:rPr lang="es-ES" b="1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Sala de Reuniones: 2 horas a la semana.</a:t>
            </a:r>
            <a:endParaRPr lang="es-ES" b="1" i="0" u="none" strike="noStrike" cap="none" dirty="0">
              <a:solidFill>
                <a:schemeClr val="bg2">
                  <a:lumMod val="25000"/>
                </a:schemeClr>
              </a:solidFill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</p:txBody>
      </p:sp>
      <p:graphicFrame>
        <p:nvGraphicFramePr>
          <p:cNvPr id="33" name="Tabla 15">
            <a:extLst>
              <a:ext uri="{FF2B5EF4-FFF2-40B4-BE49-F238E27FC236}">
                <a16:creationId xmlns:a16="http://schemas.microsoft.com/office/drawing/2014/main" id="{52D4421B-5A2F-4C0D-8162-BDDF2CDD02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6214553"/>
              </p:ext>
            </p:extLst>
          </p:nvPr>
        </p:nvGraphicFramePr>
        <p:xfrm>
          <a:off x="4843208" y="5521851"/>
          <a:ext cx="2965018" cy="9988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8774">
                  <a:extLst>
                    <a:ext uri="{9D8B030D-6E8A-4147-A177-3AD203B41FA5}">
                      <a16:colId xmlns:a16="http://schemas.microsoft.com/office/drawing/2014/main" val="2088736915"/>
                    </a:ext>
                  </a:extLst>
                </a:gridCol>
                <a:gridCol w="746244">
                  <a:extLst>
                    <a:ext uri="{9D8B030D-6E8A-4147-A177-3AD203B41FA5}">
                      <a16:colId xmlns:a16="http://schemas.microsoft.com/office/drawing/2014/main" val="2358189539"/>
                    </a:ext>
                  </a:extLst>
                </a:gridCol>
              </a:tblGrid>
              <a:tr h="304409">
                <a:tc>
                  <a:txBody>
                    <a:bodyPr/>
                    <a:lstStyle/>
                    <a:p>
                      <a:r>
                        <a:rPr lang="es-ES" sz="1400" b="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 hora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b="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7€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8175707"/>
                  </a:ext>
                </a:extLst>
              </a:tr>
              <a:tr h="323166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Media jornada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22,40€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53724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 día completo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35,80€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7449005"/>
                  </a:ext>
                </a:extLst>
              </a:tr>
            </a:tbl>
          </a:graphicData>
        </a:graphic>
      </p:graphicFrame>
      <p:graphicFrame>
        <p:nvGraphicFramePr>
          <p:cNvPr id="34" name="Tabla 15">
            <a:extLst>
              <a:ext uri="{FF2B5EF4-FFF2-40B4-BE49-F238E27FC236}">
                <a16:creationId xmlns:a16="http://schemas.microsoft.com/office/drawing/2014/main" id="{0E66F5C3-1A36-4C4B-85CA-992D5EC1A3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6056693"/>
              </p:ext>
            </p:extLst>
          </p:nvPr>
        </p:nvGraphicFramePr>
        <p:xfrm>
          <a:off x="8664139" y="4152205"/>
          <a:ext cx="3145746" cy="1369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7954">
                  <a:extLst>
                    <a:ext uri="{9D8B030D-6E8A-4147-A177-3AD203B41FA5}">
                      <a16:colId xmlns:a16="http://schemas.microsoft.com/office/drawing/2014/main" val="2088736915"/>
                    </a:ext>
                  </a:extLst>
                </a:gridCol>
                <a:gridCol w="787792">
                  <a:extLst>
                    <a:ext uri="{9D8B030D-6E8A-4147-A177-3AD203B41FA5}">
                      <a16:colId xmlns:a16="http://schemas.microsoft.com/office/drawing/2014/main" val="23581895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" sz="1400" b="0" u="sng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Sala II multiusos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ES" sz="1400">
                        <a:solidFill>
                          <a:schemeClr val="bg2">
                            <a:lumMod val="25000"/>
                          </a:schemeClr>
                        </a:solidFill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8766407"/>
                  </a:ext>
                </a:extLst>
              </a:tr>
              <a:tr h="304409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 hora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12€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8175707"/>
                  </a:ext>
                </a:extLst>
              </a:tr>
              <a:tr h="323166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Media jornada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38,40€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53724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1 día completo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61€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7449005"/>
                  </a:ext>
                </a:extLst>
              </a:tr>
            </a:tbl>
          </a:graphicData>
        </a:graphic>
      </p:graphicFrame>
      <p:graphicFrame>
        <p:nvGraphicFramePr>
          <p:cNvPr id="35" name="Tabla 15">
            <a:extLst>
              <a:ext uri="{FF2B5EF4-FFF2-40B4-BE49-F238E27FC236}">
                <a16:creationId xmlns:a16="http://schemas.microsoft.com/office/drawing/2014/main" id="{098CF0F2-C46C-4649-B442-3FDF160F0F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2084390"/>
              </p:ext>
            </p:extLst>
          </p:nvPr>
        </p:nvGraphicFramePr>
        <p:xfrm>
          <a:off x="8664139" y="5662865"/>
          <a:ext cx="3748141" cy="94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2893">
                  <a:extLst>
                    <a:ext uri="{9D8B030D-6E8A-4147-A177-3AD203B41FA5}">
                      <a16:colId xmlns:a16="http://schemas.microsoft.com/office/drawing/2014/main" val="2088736915"/>
                    </a:ext>
                  </a:extLst>
                </a:gridCol>
                <a:gridCol w="925248">
                  <a:extLst>
                    <a:ext uri="{9D8B030D-6E8A-4147-A177-3AD203B41FA5}">
                      <a16:colId xmlns:a16="http://schemas.microsoft.com/office/drawing/2014/main" val="23581895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" sz="1400" b="0" u="sng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Sala III multimedia</a:t>
                      </a:r>
                    </a:p>
                    <a:p>
                      <a:endParaRPr lang="es-ES" sz="1400" b="0" u="sng" dirty="0">
                        <a:solidFill>
                          <a:schemeClr val="bg2">
                            <a:lumMod val="25000"/>
                          </a:schemeClr>
                        </a:solidFill>
                        <a:latin typeface="Roboto" panose="020B0604020202020204" charset="0"/>
                        <a:ea typeface="Roboto" panose="020B0604020202020204" charset="0"/>
                      </a:endParaRPr>
                    </a:p>
                    <a:p>
                      <a:pPr algn="just"/>
                      <a:r>
                        <a:rPr lang="es-ES" sz="1400" b="0" u="none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Precio a consultar.</a:t>
                      </a:r>
                    </a:p>
                    <a:p>
                      <a:pPr algn="just"/>
                      <a:r>
                        <a:rPr lang="es-ES" sz="1400" b="0" u="none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Roboto" panose="020B0604020202020204" charset="0"/>
                          <a:ea typeface="Roboto" panose="020B0604020202020204" charset="0"/>
                        </a:rPr>
                        <a:t>Perfecta para videoconferencias.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s-ES" sz="1400" dirty="0">
                        <a:solidFill>
                          <a:schemeClr val="bg2">
                            <a:lumMod val="25000"/>
                          </a:schemeClr>
                        </a:solidFill>
                        <a:latin typeface="Roboto" panose="020B0604020202020204" charset="0"/>
                        <a:ea typeface="Roboto" panose="020B060402020202020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8766407"/>
                  </a:ext>
                </a:extLst>
              </a:tr>
            </a:tbl>
          </a:graphicData>
        </a:graphic>
      </p:graphicFrame>
      <p:sp>
        <p:nvSpPr>
          <p:cNvPr id="2" name="CuadroTexto 1">
            <a:extLst>
              <a:ext uri="{FF2B5EF4-FFF2-40B4-BE49-F238E27FC236}">
                <a16:creationId xmlns:a16="http://schemas.microsoft.com/office/drawing/2014/main" id="{50C5CEB3-6647-4A5B-B664-529B3CA85165}"/>
              </a:ext>
            </a:extLst>
          </p:cNvPr>
          <p:cNvSpPr txBox="1"/>
          <p:nvPr/>
        </p:nvSpPr>
        <p:spPr>
          <a:xfrm>
            <a:off x="4781212" y="4346911"/>
            <a:ext cx="29949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u="sng" dirty="0">
                <a:solidFill>
                  <a:schemeClr val="bg2">
                    <a:lumMod val="25000"/>
                  </a:schemeClr>
                </a:solidFill>
                <a:latin typeface="Roboto" panose="020B0604020202020204" charset="0"/>
                <a:ea typeface="Roboto" panose="020B0604020202020204" charset="0"/>
              </a:rPr>
              <a:t>Despachos: Sin límite de horas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B5672DE-B301-4059-A7ED-01CB9EA56C18}"/>
              </a:ext>
            </a:extLst>
          </p:cNvPr>
          <p:cNvSpPr txBox="1"/>
          <p:nvPr/>
        </p:nvSpPr>
        <p:spPr>
          <a:xfrm>
            <a:off x="185793" y="6549447"/>
            <a:ext cx="35028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/>
              <a:t>IVA no incluido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A675B58-B756-49AE-944A-04B723E3ADC9}"/>
              </a:ext>
            </a:extLst>
          </p:cNvPr>
          <p:cNvSpPr txBox="1"/>
          <p:nvPr/>
        </p:nvSpPr>
        <p:spPr>
          <a:xfrm>
            <a:off x="4781212" y="5034198"/>
            <a:ext cx="26019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u="sng" dirty="0">
                <a:solidFill>
                  <a:schemeClr val="bg2">
                    <a:lumMod val="25000"/>
                  </a:schemeClr>
                </a:solidFill>
                <a:latin typeface="Roboto" panose="020B0604020202020204"/>
              </a:rPr>
              <a:t>Sala II Multiusos (2h/semana):</a:t>
            </a:r>
          </a:p>
        </p:txBody>
      </p: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54B79CC8-9E9C-4972-A4A9-451E5D41FF59}"/>
              </a:ext>
            </a:extLst>
          </p:cNvPr>
          <p:cNvCxnSpPr>
            <a:cxnSpLocks/>
          </p:cNvCxnSpPr>
          <p:nvPr/>
        </p:nvCxnSpPr>
        <p:spPr>
          <a:xfrm>
            <a:off x="10030543" y="5335891"/>
            <a:ext cx="900054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2D4446A0-310B-4489-9527-F581CC277C46}"/>
              </a:ext>
            </a:extLst>
          </p:cNvPr>
          <p:cNvCxnSpPr>
            <a:cxnSpLocks/>
          </p:cNvCxnSpPr>
          <p:nvPr/>
        </p:nvCxnSpPr>
        <p:spPr>
          <a:xfrm>
            <a:off x="10030543" y="5004027"/>
            <a:ext cx="900054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de flecha 15">
            <a:extLst>
              <a:ext uri="{FF2B5EF4-FFF2-40B4-BE49-F238E27FC236}">
                <a16:creationId xmlns:a16="http://schemas.microsoft.com/office/drawing/2014/main" id="{129FABD2-0465-43C9-9F3A-34A61883AAC7}"/>
              </a:ext>
            </a:extLst>
          </p:cNvPr>
          <p:cNvCxnSpPr>
            <a:cxnSpLocks/>
          </p:cNvCxnSpPr>
          <p:nvPr/>
        </p:nvCxnSpPr>
        <p:spPr>
          <a:xfrm>
            <a:off x="6204131" y="6324378"/>
            <a:ext cx="900054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de flecha 16">
            <a:extLst>
              <a:ext uri="{FF2B5EF4-FFF2-40B4-BE49-F238E27FC236}">
                <a16:creationId xmlns:a16="http://schemas.microsoft.com/office/drawing/2014/main" id="{61E59FA6-4BE8-4CB6-B08A-835E1D052845}"/>
              </a:ext>
            </a:extLst>
          </p:cNvPr>
          <p:cNvCxnSpPr>
            <a:cxnSpLocks/>
          </p:cNvCxnSpPr>
          <p:nvPr/>
        </p:nvCxnSpPr>
        <p:spPr>
          <a:xfrm>
            <a:off x="6204131" y="5986754"/>
            <a:ext cx="900054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32BB778F-51A2-409C-B0A3-A1A26CD0890E}"/>
              </a:ext>
            </a:extLst>
          </p:cNvPr>
          <p:cNvCxnSpPr>
            <a:cxnSpLocks/>
          </p:cNvCxnSpPr>
          <p:nvPr/>
        </p:nvCxnSpPr>
        <p:spPr>
          <a:xfrm>
            <a:off x="9411565" y="4720661"/>
            <a:ext cx="1519032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de flecha 18">
            <a:extLst>
              <a:ext uri="{FF2B5EF4-FFF2-40B4-BE49-F238E27FC236}">
                <a16:creationId xmlns:a16="http://schemas.microsoft.com/office/drawing/2014/main" id="{96EC9887-DD00-41BB-81BE-A4671E4857B7}"/>
              </a:ext>
            </a:extLst>
          </p:cNvPr>
          <p:cNvCxnSpPr>
            <a:cxnSpLocks/>
          </p:cNvCxnSpPr>
          <p:nvPr/>
        </p:nvCxnSpPr>
        <p:spPr>
          <a:xfrm>
            <a:off x="5702383" y="5662865"/>
            <a:ext cx="1401802" cy="0"/>
          </a:xfrm>
          <a:prstGeom prst="straightConnector1">
            <a:avLst/>
          </a:prstGeom>
          <a:ln>
            <a:solidFill>
              <a:srgbClr val="90131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93268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AFA64C2-B665-4D4A-BFC6-C0541B9529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884" y="1006943"/>
            <a:ext cx="5223804" cy="5637629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buClr>
                <a:schemeClr val="dk1"/>
              </a:buClr>
              <a:buSzPts val="1300"/>
            </a:pPr>
            <a:r>
              <a:rPr lang="es-ES" sz="1600" b="1" i="0" u="none" strike="noStrike" cap="none" dirty="0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¿Todos los despachos son iguales?</a:t>
            </a:r>
            <a:endParaRPr lang="es-ES" sz="1600" b="0" i="0" u="none" strike="noStrike" cap="none" dirty="0">
              <a:solidFill>
                <a:srgbClr val="901316"/>
              </a:solidFill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0" marR="0" lvl="0" indent="-8255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ourier New"/>
              <a:buChar char="•"/>
            </a:pPr>
            <a:endParaRPr lang="es-ES" sz="1600" b="0" i="0" u="none" strike="noStrike" cap="none" dirty="0"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s-E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Emprende CNC ofrece despachos de distintas dimensiones que se adaptan a tus necesidades.</a:t>
            </a:r>
          </a:p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s-E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Disponemos de despachos con luz natural y despachos interiores.</a:t>
            </a:r>
          </a:p>
          <a:p>
            <a:pPr marL="0" marR="0" lvl="0" indent="-8255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ourier New"/>
              <a:buChar char="•"/>
            </a:pPr>
            <a:endParaRPr lang="es-ES" sz="1600" b="0" i="0" u="none" strike="noStrike" cap="none" dirty="0"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>
              <a:lnSpc>
                <a:spcPct val="120000"/>
              </a:lnSpc>
              <a:spcBef>
                <a:spcPts val="0"/>
              </a:spcBef>
              <a:buClr>
                <a:schemeClr val="dk1"/>
              </a:buClr>
              <a:buSzPts val="1300"/>
            </a:pPr>
            <a:r>
              <a:rPr lang="es-ES" sz="1600" b="1" i="0" u="none" strike="noStrike" cap="none" dirty="0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¿Qué tipos de despachos tiene Emprende?</a:t>
            </a:r>
          </a:p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endParaRPr lang="es-ES" sz="1600" b="1" dirty="0"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s-E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Despachos flexibles: para alquilar por horas o días, dando la posibilidad de distintos profesionales los puedan ocupar en diferentes momentos.</a:t>
            </a:r>
          </a:p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endParaRPr lang="es-ES" sz="1600" b="0" i="0" u="none" strike="noStrike" cap="none" dirty="0"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s-E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Despachos privados: para uso exclusivo de un profesional o empresa.</a:t>
            </a:r>
          </a:p>
          <a:p>
            <a:pPr marL="0" indent="0">
              <a:buNone/>
            </a:pPr>
            <a:endParaRPr lang="es-ES" sz="500" b="1" dirty="0">
              <a:latin typeface="Roboto" panose="020B0604020202020204" charset="0"/>
              <a:ea typeface="Roboto" panose="020B060402020202020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D23CD0B-B760-4D30-B760-DD93EF1B9518}"/>
              </a:ext>
            </a:extLst>
          </p:cNvPr>
          <p:cNvSpPr/>
          <p:nvPr/>
        </p:nvSpPr>
        <p:spPr>
          <a:xfrm>
            <a:off x="0" y="0"/>
            <a:ext cx="12192000" cy="63304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rgbClr val="A6A6A6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>
                <a:solidFill>
                  <a:srgbClr val="780D13"/>
                </a:solidFill>
                <a:latin typeface="Roboto"/>
              </a:rPr>
              <a:t>PREGUNTAS FRECUENTES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ABDD215-06D2-46D2-94B2-D02FE1FF67BC}"/>
              </a:ext>
            </a:extLst>
          </p:cNvPr>
          <p:cNvSpPr txBox="1"/>
          <p:nvPr/>
        </p:nvSpPr>
        <p:spPr>
          <a:xfrm>
            <a:off x="6274189" y="1006943"/>
            <a:ext cx="5542671" cy="5088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 panose="020B0604020202020204" pitchFamily="34" charset="0"/>
              <a:buChar char="•"/>
            </a:pPr>
            <a:r>
              <a:rPr lang="es-ES" sz="1600" b="1" i="0" u="none" strike="noStrike" cap="none" dirty="0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¿Tendré que compartir despacho con más personas?</a:t>
            </a:r>
          </a:p>
          <a:p>
            <a:pPr marL="0" marR="0" lvl="0" indent="-8255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ourier New"/>
              <a:buChar char="•"/>
            </a:pPr>
            <a:endParaRPr lang="es-ES" sz="1600" b="0" i="0" u="none" strike="noStrike" cap="none" dirty="0"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s-E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Los despachos son individuales para que tengas privacidad al trabajar.</a:t>
            </a:r>
          </a:p>
          <a:p>
            <a:pPr marL="0" marR="0" lvl="0" indent="-8255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ourier New"/>
              <a:buChar char="•"/>
            </a:pPr>
            <a:endParaRPr lang="es-ES" sz="1600" b="0" i="0" u="none" strike="noStrike" cap="none" dirty="0"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285750" marR="0" lvl="0" indent="-28575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 panose="020B0604020202020204" pitchFamily="34" charset="0"/>
              <a:buChar char="•"/>
            </a:pPr>
            <a:r>
              <a:rPr lang="es-ES" sz="1600" b="1" i="0" u="none" strike="noStrike" cap="none" dirty="0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¿Qué ocurre si recibo la visita de un cliente cuando no estoy allí?</a:t>
            </a:r>
          </a:p>
          <a:p>
            <a:pPr marL="0" marR="0" lvl="0" indent="-8255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ourier New"/>
              <a:buChar char="•"/>
            </a:pPr>
            <a:endParaRPr lang="es-ES" sz="1600" b="0" i="0" u="none" strike="noStrike" cap="none" dirty="0"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s-E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Tu cliente será atendido y te haremos saber que has recibido visita.</a:t>
            </a:r>
          </a:p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endParaRPr lang="es-ES" sz="1600" dirty="0">
              <a:solidFill>
                <a:srgbClr val="901316"/>
              </a:solidFill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285750" marR="0" lvl="0" indent="-28575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 panose="020B0604020202020204" pitchFamily="34" charset="0"/>
              <a:buChar char="•"/>
            </a:pPr>
            <a:r>
              <a:rPr lang="es-ES" sz="1600" b="1" i="0" u="none" strike="noStrike" cap="none" dirty="0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¿Y si recibo una carta cuando no estoy?</a:t>
            </a:r>
            <a:endParaRPr lang="es-ES" sz="1600" b="0" i="0" u="none" strike="noStrike" cap="none" dirty="0">
              <a:solidFill>
                <a:srgbClr val="901316"/>
              </a:solidFill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endParaRPr lang="es-ES" sz="1600" dirty="0"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rPr lang="es-E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La recogeremos y serás informado en el mismo día. Gestionamos la correspondencia según nos indique cada cliente.</a:t>
            </a:r>
            <a:endParaRPr lang="es-ES" sz="1600" dirty="0">
              <a:latin typeface="Roboto" panose="020B0604020202020204" charset="0"/>
              <a:ea typeface="Roboto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77545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6D23CD0B-B760-4D30-B760-DD93EF1B9518}"/>
              </a:ext>
            </a:extLst>
          </p:cNvPr>
          <p:cNvSpPr/>
          <p:nvPr/>
        </p:nvSpPr>
        <p:spPr>
          <a:xfrm>
            <a:off x="0" y="0"/>
            <a:ext cx="12192000" cy="63304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rgbClr val="A6A6A6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>
                <a:solidFill>
                  <a:srgbClr val="780D13"/>
                </a:solidFill>
                <a:latin typeface="Roboto"/>
              </a:rPr>
              <a:t>PREGUNTAS FRECUENTES</a:t>
            </a:r>
          </a:p>
        </p:txBody>
      </p:sp>
      <p:sp>
        <p:nvSpPr>
          <p:cNvPr id="5" name="Google Shape;119;p6">
            <a:extLst>
              <a:ext uri="{FF2B5EF4-FFF2-40B4-BE49-F238E27FC236}">
                <a16:creationId xmlns:a16="http://schemas.microsoft.com/office/drawing/2014/main" id="{95A5E23A-0ACF-4DD9-9781-CFBC3C7A6AFD}"/>
              </a:ext>
            </a:extLst>
          </p:cNvPr>
          <p:cNvSpPr txBox="1"/>
          <p:nvPr/>
        </p:nvSpPr>
        <p:spPr>
          <a:xfrm>
            <a:off x="6675209" y="1136003"/>
            <a:ext cx="4925947" cy="3539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 panose="020B0604020202020204" pitchFamily="34" charset="0"/>
              <a:buChar char="•"/>
            </a:pPr>
            <a:r>
              <a:rPr lang="en-US" sz="1600" b="1" i="0" u="none" strike="noStrike" cap="none" dirty="0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¿</a:t>
            </a:r>
            <a:r>
              <a:rPr lang="en-US" sz="1600" b="1" i="0" u="none" strike="noStrike" cap="none" dirty="0" err="1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Puedo</a:t>
            </a:r>
            <a:r>
              <a:rPr lang="en-US" sz="1600" b="1" i="0" u="none" strike="noStrike" cap="none" dirty="0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</a:t>
            </a:r>
            <a:r>
              <a:rPr lang="en-US" sz="1600" b="1" i="0" u="none" strike="noStrike" cap="none" dirty="0" err="1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cambiar</a:t>
            </a:r>
            <a:r>
              <a:rPr lang="en-US" sz="1600" b="1" i="0" u="none" strike="noStrike" cap="none" dirty="0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el Plan </a:t>
            </a:r>
            <a:r>
              <a:rPr lang="en-US" sz="1600" b="1" i="0" u="none" strike="noStrike" cap="none" dirty="0" err="1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contratado</a:t>
            </a:r>
            <a:r>
              <a:rPr lang="en-US" sz="1600" b="1" i="0" u="none" strike="noStrike" cap="none" dirty="0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por </a:t>
            </a:r>
            <a:r>
              <a:rPr lang="en-US" sz="1600" b="1" i="0" u="none" strike="noStrike" cap="none" dirty="0" err="1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otro</a:t>
            </a:r>
            <a:r>
              <a:rPr lang="en-US" sz="1600" b="1" i="0" u="none" strike="noStrike" cap="none" dirty="0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?</a:t>
            </a:r>
          </a:p>
          <a:p>
            <a:pPr marR="0"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</a:pPr>
            <a:endParaRPr lang="en-US" sz="1600" b="1" dirty="0">
              <a:solidFill>
                <a:srgbClr val="901316"/>
              </a:solidFill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R="0"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</a:pPr>
            <a:r>
              <a:rPr lang="en-U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Plan </a:t>
            </a:r>
            <a:r>
              <a:rPr lang="en-US" sz="1600" b="0" i="0" u="none" strike="noStrike" cap="none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Emprende</a:t>
            </a:r>
            <a:r>
              <a:rPr lang="en-U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: no </a:t>
            </a:r>
            <a:r>
              <a:rPr lang="en-US" sz="1600" b="0" i="0" u="none" strike="noStrike" cap="none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tiene</a:t>
            </a:r>
            <a:r>
              <a:rPr lang="en-U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mínimo</a:t>
            </a:r>
            <a:r>
              <a:rPr lang="en-U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de </a:t>
            </a:r>
            <a:r>
              <a:rPr lang="en-US" sz="1600" b="0" i="0" u="none" strike="noStrike" cap="none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permanencia</a:t>
            </a:r>
            <a:r>
              <a:rPr lang="en-US" sz="1600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.</a:t>
            </a:r>
          </a:p>
          <a:p>
            <a:pPr marR="0"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</a:pPr>
            <a:r>
              <a:rPr lang="en-U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Plan </a:t>
            </a:r>
            <a:r>
              <a:rPr lang="en-US" sz="1600" b="0" i="0" u="none" strike="noStrike" cap="none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Básico</a:t>
            </a:r>
            <a:r>
              <a:rPr lang="en-US" sz="1600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: </a:t>
            </a:r>
            <a:r>
              <a:rPr lang="en-US" sz="1600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mínimo</a:t>
            </a:r>
            <a:r>
              <a:rPr lang="en-US" sz="1600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</a:t>
            </a:r>
            <a:r>
              <a:rPr lang="en-U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6 meses de </a:t>
            </a:r>
            <a:r>
              <a:rPr lang="en-US" sz="1600" b="0" i="0" u="none" strike="noStrike" cap="none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permanencia</a:t>
            </a:r>
            <a:r>
              <a:rPr lang="en-U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.</a:t>
            </a:r>
            <a:endParaRPr lang="en-US" sz="1600" dirty="0"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R="0"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</a:pPr>
            <a:r>
              <a:rPr lang="en-U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Plan Premium: </a:t>
            </a:r>
            <a:r>
              <a:rPr lang="en-US" sz="1600" b="0" i="0" u="none" strike="noStrike" cap="none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mínimo</a:t>
            </a:r>
            <a:r>
              <a:rPr lang="en-U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3 meses de </a:t>
            </a:r>
            <a:r>
              <a:rPr lang="en-US" sz="1600" b="0" i="0" u="none" strike="noStrike" cap="none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permanencia</a:t>
            </a:r>
            <a:r>
              <a:rPr lang="en-U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.</a:t>
            </a:r>
          </a:p>
          <a:p>
            <a:pPr marR="0"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</a:pPr>
            <a:r>
              <a:rPr lang="en-U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Plan Premium: </a:t>
            </a:r>
            <a:r>
              <a:rPr lang="en-US" sz="1600" b="0" i="0" u="none" strike="noStrike" cap="none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mínimo</a:t>
            </a:r>
            <a:r>
              <a:rPr lang="en-U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2 </a:t>
            </a:r>
            <a:r>
              <a:rPr lang="en-US" sz="1600" b="0" i="0" u="none" strike="noStrike" cap="none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messe</a:t>
            </a:r>
            <a:r>
              <a:rPr lang="en-U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de </a:t>
            </a:r>
            <a:r>
              <a:rPr lang="en-US" sz="1600" b="0" i="0" u="none" strike="noStrike" cap="none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permanencia</a:t>
            </a:r>
            <a:r>
              <a:rPr lang="en-U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.</a:t>
            </a:r>
          </a:p>
          <a:p>
            <a:pPr marR="0"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</a:pPr>
            <a:endParaRPr lang="en-US" sz="1600" dirty="0"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R="0"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</a:pPr>
            <a:r>
              <a:rPr lang="en-US" sz="1600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Una </a:t>
            </a:r>
            <a:r>
              <a:rPr lang="en-US" sz="1600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vez</a:t>
            </a:r>
            <a:r>
              <a:rPr lang="en-US" sz="1600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</a:t>
            </a:r>
            <a:r>
              <a:rPr lang="en-US" sz="1600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pasado</a:t>
            </a:r>
            <a:r>
              <a:rPr lang="en-US" sz="1600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</a:t>
            </a:r>
            <a:r>
              <a:rPr lang="en-US" sz="1600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este</a:t>
            </a:r>
            <a:r>
              <a:rPr lang="en-US" sz="1600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</a:t>
            </a:r>
            <a:r>
              <a:rPr lang="en-US" sz="1600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tiempo</a:t>
            </a:r>
            <a:r>
              <a:rPr lang="en-US" sz="1600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, </a:t>
            </a:r>
            <a:r>
              <a:rPr lang="en-US" sz="1600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puedes</a:t>
            </a:r>
            <a:r>
              <a:rPr lang="en-US" sz="1600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</a:t>
            </a:r>
            <a:r>
              <a:rPr lang="en-US" sz="1600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cambiar</a:t>
            </a:r>
            <a:r>
              <a:rPr lang="en-US" sz="1600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al plan que </a:t>
            </a:r>
            <a:r>
              <a:rPr lang="en-US" sz="1600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queiras</a:t>
            </a:r>
            <a:r>
              <a:rPr lang="en-US" sz="1600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.</a:t>
            </a:r>
            <a:endParaRPr lang="en-US" sz="1600" b="0" i="0" u="none" strike="noStrike" cap="none" dirty="0"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0" marR="0" lvl="0" indent="-825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ourier New"/>
              <a:buChar char="•"/>
            </a:pPr>
            <a:endParaRPr lang="en-US" sz="1600" dirty="0">
              <a:solidFill>
                <a:srgbClr val="901316"/>
              </a:solidFill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285750" marR="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 panose="020B0604020202020204" pitchFamily="34" charset="0"/>
              <a:buChar char="•"/>
            </a:pPr>
            <a:r>
              <a:rPr lang="en-US" sz="1600" b="1" i="0" u="none" strike="noStrike" cap="none" dirty="0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¿</a:t>
            </a:r>
            <a:r>
              <a:rPr lang="en-US" sz="1600" b="1" i="0" u="none" strike="noStrike" cap="none" dirty="0" err="1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Cuánto</a:t>
            </a:r>
            <a:r>
              <a:rPr lang="en-US" sz="1600" b="1" i="0" u="none" strike="noStrike" cap="none" dirty="0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</a:t>
            </a:r>
            <a:r>
              <a:rPr lang="en-US" sz="1600" b="1" i="0" u="none" strike="noStrike" cap="none" dirty="0" err="1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tiempo</a:t>
            </a:r>
            <a:r>
              <a:rPr lang="en-US" sz="1600" b="1" i="0" u="none" strike="noStrike" cap="none" dirty="0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me </a:t>
            </a:r>
            <a:r>
              <a:rPr lang="en-US" sz="1600" b="1" i="0" u="none" strike="noStrike" cap="none" dirty="0" err="1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llevará</a:t>
            </a:r>
            <a:r>
              <a:rPr lang="en-US" sz="1600" b="1" i="0" u="none" strike="noStrike" cap="none" dirty="0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</a:t>
            </a:r>
            <a:r>
              <a:rPr lang="en-US" sz="1600" b="1" i="0" u="none" strike="noStrike" cap="none" dirty="0" err="1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instalarme</a:t>
            </a:r>
            <a:r>
              <a:rPr lang="en-US" sz="1600" b="1" i="0" u="none" strike="noStrike" cap="none" dirty="0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?</a:t>
            </a:r>
            <a:endParaRPr lang="en-US" sz="1600" b="1" dirty="0">
              <a:solidFill>
                <a:srgbClr val="901316"/>
              </a:solidFill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0" marR="0" lvl="0" indent="-825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ourier New"/>
              <a:buChar char="•"/>
            </a:pPr>
            <a:endParaRPr lang="en-US" sz="1600" b="1" i="0" u="none" strike="noStrike" cap="none" dirty="0"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R="0"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</a:pPr>
            <a:r>
              <a:rPr lang="en-U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El </a:t>
            </a:r>
            <a:r>
              <a:rPr lang="en-US" sz="1600" b="0" i="0" u="none" strike="noStrike" cap="none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mismo</a:t>
            </a:r>
            <a:r>
              <a:rPr lang="en-U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día que </a:t>
            </a:r>
            <a:r>
              <a:rPr lang="en-US" sz="1600" b="0" i="0" u="none" strike="noStrike" cap="none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nos</a:t>
            </a:r>
            <a:r>
              <a:rPr lang="en-U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envías</a:t>
            </a:r>
            <a:r>
              <a:rPr lang="en-U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tus</a:t>
            </a:r>
            <a:r>
              <a:rPr lang="en-U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datos</a:t>
            </a:r>
            <a:r>
              <a:rPr lang="en-U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y </a:t>
            </a:r>
            <a:r>
              <a:rPr lang="en-US" sz="1600" b="0" i="0" u="none" strike="noStrike" cap="none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puedes</a:t>
            </a:r>
            <a:r>
              <a:rPr lang="en-U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ocupar</a:t>
            </a:r>
            <a:r>
              <a:rPr lang="en-U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un </a:t>
            </a:r>
            <a:r>
              <a:rPr lang="en-US" sz="1600" b="0" i="0" u="none" strike="noStrike" cap="none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despacho</a:t>
            </a:r>
            <a:r>
              <a:rPr lang="en-U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 o </a:t>
            </a:r>
            <a:r>
              <a:rPr lang="en-US" sz="1600" b="0" i="0" u="none" strike="noStrike" cap="none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sala</a:t>
            </a:r>
            <a:r>
              <a:rPr lang="en-U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.</a:t>
            </a:r>
            <a:endParaRPr sz="1600" b="0" i="0" u="none" strike="noStrike" cap="none" dirty="0"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74DC92D-54A0-4411-8E6D-CEAE92BDFC04}"/>
              </a:ext>
            </a:extLst>
          </p:cNvPr>
          <p:cNvSpPr txBox="1"/>
          <p:nvPr/>
        </p:nvSpPr>
        <p:spPr>
          <a:xfrm>
            <a:off x="689318" y="1166842"/>
            <a:ext cx="492594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 panose="020B0604020202020204" pitchFamily="34" charset="0"/>
              <a:buChar char="•"/>
            </a:pPr>
            <a:r>
              <a:rPr lang="es-ES" sz="1600" b="1" i="0" u="none" strike="noStrike" cap="none" dirty="0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¿Dispongo de espacio adicional para guardar material?</a:t>
            </a:r>
          </a:p>
          <a:p>
            <a:pPr marL="0" marR="0" lvl="0" indent="-825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ourier New"/>
              <a:buChar char="•"/>
            </a:pPr>
            <a:endParaRPr lang="es-ES" sz="1600" b="1" i="0" u="none" strike="noStrike" cap="none" dirty="0"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R="0"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</a:pPr>
            <a:r>
              <a:rPr lang="es-E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Puedes usar las taquillas con llave individual. El uso de taquillas </a:t>
            </a:r>
          </a:p>
          <a:p>
            <a:pPr marR="0"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</a:pPr>
            <a:endParaRPr lang="es-ES" sz="1600" b="0" i="0" u="none" strike="noStrike" cap="none" dirty="0"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285750" marR="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 panose="020B0604020202020204" pitchFamily="34" charset="0"/>
              <a:buChar char="•"/>
            </a:pPr>
            <a:r>
              <a:rPr lang="es-ES" sz="1600" b="1" i="0" u="none" strike="noStrike" cap="none" dirty="0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¿Qué es la oficina virtual?</a:t>
            </a:r>
          </a:p>
          <a:p>
            <a:pPr marL="0" marR="0" lvl="0" indent="-825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ourier New"/>
              <a:buChar char="•"/>
            </a:pPr>
            <a:endParaRPr lang="es-ES" sz="1600" b="0" i="0" u="none" strike="noStrike" cap="none" dirty="0"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R="0"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</a:pPr>
            <a:r>
              <a:rPr lang="es-ES" sz="1600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La oportunidad de tener domicilio social y fiscal sin tener que estar aquí físicamente.</a:t>
            </a:r>
          </a:p>
          <a:p>
            <a:pPr marR="0"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</a:pPr>
            <a:r>
              <a:rPr lang="es-E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También escogen este servicio empresas de otras provincias que necesitan tener domicilio en Cuenca.</a:t>
            </a:r>
          </a:p>
          <a:p>
            <a:pPr marR="0"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</a:pPr>
            <a:r>
              <a:rPr lang="es-E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Servicio incluido en el Plan Básico, Premium y </a:t>
            </a:r>
            <a:r>
              <a:rPr lang="es-ES" sz="1600" b="0" i="0" u="none" strike="noStrike" cap="none" dirty="0" err="1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Platinum</a:t>
            </a:r>
            <a:r>
              <a:rPr lang="es-E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.</a:t>
            </a:r>
          </a:p>
          <a:p>
            <a:pPr marR="0"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</a:pPr>
            <a:endParaRPr lang="es-ES" sz="1600" b="0" i="0" u="none" strike="noStrike" cap="none" dirty="0"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L="285750" marR="0" lvl="0" indent="-2857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 panose="020B0604020202020204" pitchFamily="34" charset="0"/>
              <a:buChar char="•"/>
            </a:pPr>
            <a:r>
              <a:rPr lang="es-ES" sz="1600" b="1" i="0" u="none" strike="noStrike" cap="none" dirty="0">
                <a:solidFill>
                  <a:srgbClr val="901316"/>
                </a:solidFill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¿Cuál es la forma de pago?</a:t>
            </a:r>
          </a:p>
          <a:p>
            <a:pPr marL="0" marR="0" lvl="0" indent="-825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ourier New"/>
              <a:buChar char="•"/>
            </a:pPr>
            <a:endParaRPr lang="es-ES" sz="1600" b="1" i="0" u="none" strike="noStrike" cap="none" dirty="0">
              <a:latin typeface="Roboto" panose="020B0604020202020204" charset="0"/>
              <a:ea typeface="Roboto" panose="020B0604020202020204" charset="0"/>
              <a:cs typeface="Arial"/>
              <a:sym typeface="Arial"/>
            </a:endParaRPr>
          </a:p>
          <a:p>
            <a:pPr marR="0"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</a:pPr>
            <a:r>
              <a:rPr lang="es-ES" sz="1600" b="0" i="0" u="none" strike="noStrike" cap="none" dirty="0">
                <a:latin typeface="Roboto" panose="020B0604020202020204" charset="0"/>
                <a:ea typeface="Roboto" panose="020B0604020202020204" charset="0"/>
                <a:cs typeface="Arial"/>
                <a:sym typeface="Arial"/>
              </a:rPr>
              <a:t>La domiciliación bancaria o transferencia</a:t>
            </a:r>
          </a:p>
        </p:txBody>
      </p:sp>
    </p:spTree>
    <p:extLst>
      <p:ext uri="{BB962C8B-B14F-4D97-AF65-F5344CB8AC3E}">
        <p14:creationId xmlns:p14="http://schemas.microsoft.com/office/powerpoint/2010/main" val="18773297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97C5498-B12D-4D09-9303-4B7D18C9F5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21276" y="1161523"/>
            <a:ext cx="5050303" cy="178659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s-ES" sz="1800" dirty="0">
                <a:solidFill>
                  <a:schemeClr val="bg2">
                    <a:lumMod val="25000"/>
                  </a:schemeClr>
                </a:solidFill>
                <a:latin typeface="Roboto"/>
                <a:ea typeface="Gadugi" panose="020B0502040204020203" pitchFamily="34" charset="0"/>
              </a:rPr>
              <a:t>Contactando con nosotros a través de:</a:t>
            </a:r>
          </a:p>
          <a:p>
            <a:pPr algn="just">
              <a:lnSpc>
                <a:spcPct val="100000"/>
              </a:lnSpc>
            </a:pPr>
            <a:r>
              <a:rPr lang="es-ES" sz="1800" dirty="0">
                <a:solidFill>
                  <a:schemeClr val="bg2">
                    <a:lumMod val="25000"/>
                  </a:schemeClr>
                </a:solidFill>
                <a:latin typeface="Roboto"/>
                <a:ea typeface="Gadugi" panose="020B0502040204020203" pitchFamily="34" charset="0"/>
              </a:rPr>
              <a:t> E-mail </a:t>
            </a:r>
            <a:r>
              <a:rPr lang="es-ES" sz="1800" b="1" dirty="0">
                <a:solidFill>
                  <a:schemeClr val="bg2">
                    <a:lumMod val="25000"/>
                  </a:schemeClr>
                </a:solidFill>
                <a:latin typeface="Roboto"/>
                <a:ea typeface="Gadugi" panose="020B0502040204020203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info@emprendecnc.com</a:t>
            </a:r>
            <a:endParaRPr lang="es-ES" sz="1800" b="1" dirty="0">
              <a:solidFill>
                <a:schemeClr val="bg2">
                  <a:lumMod val="25000"/>
                </a:schemeClr>
              </a:solidFill>
              <a:latin typeface="Roboto"/>
              <a:ea typeface="Gadugi" panose="020B0502040204020203" pitchFamily="34" charset="0"/>
            </a:endParaRPr>
          </a:p>
          <a:p>
            <a:pPr algn="just">
              <a:lnSpc>
                <a:spcPct val="100000"/>
              </a:lnSpc>
            </a:pPr>
            <a:r>
              <a:rPr lang="es-ES" sz="1800" dirty="0">
                <a:solidFill>
                  <a:schemeClr val="bg2">
                    <a:lumMod val="25000"/>
                  </a:schemeClr>
                </a:solidFill>
                <a:latin typeface="Roboto"/>
                <a:ea typeface="Gadugi" panose="020B0502040204020203" pitchFamily="34" charset="0"/>
              </a:rPr>
              <a:t>Llamando al teléfono </a:t>
            </a:r>
            <a:r>
              <a:rPr lang="es-ES_tradnl" sz="1800" b="1" dirty="0">
                <a:solidFill>
                  <a:schemeClr val="bg2">
                    <a:lumMod val="25000"/>
                  </a:schemeClr>
                </a:solidFill>
                <a:latin typeface="Roboto"/>
                <a:ea typeface="Gadugi" panose="020B0502040204020203" pitchFamily="34" charset="0"/>
              </a:rPr>
              <a:t>969 24 34 02 </a:t>
            </a:r>
          </a:p>
          <a:p>
            <a:pPr algn="just">
              <a:lnSpc>
                <a:spcPct val="100000"/>
              </a:lnSpc>
            </a:pPr>
            <a:r>
              <a:rPr lang="es-ES_tradnl" sz="1800" dirty="0">
                <a:solidFill>
                  <a:schemeClr val="bg2">
                    <a:lumMod val="25000"/>
                  </a:schemeClr>
                </a:solidFill>
                <a:latin typeface="Roboto"/>
                <a:ea typeface="Gadugi" panose="020B0502040204020203" pitchFamily="34" charset="0"/>
              </a:rPr>
              <a:t>O al móvil </a:t>
            </a:r>
            <a:r>
              <a:rPr lang="es-ES_tradnl" sz="1800" b="1" dirty="0">
                <a:solidFill>
                  <a:schemeClr val="bg2">
                    <a:lumMod val="25000"/>
                  </a:schemeClr>
                </a:solidFill>
                <a:latin typeface="Roboto"/>
                <a:ea typeface="Gadugi" panose="020B0502040204020203" pitchFamily="34" charset="0"/>
              </a:rPr>
              <a:t>690 698 642</a:t>
            </a:r>
          </a:p>
          <a:p>
            <a:pPr marL="0" indent="0" algn="just">
              <a:buNone/>
            </a:pPr>
            <a:endParaRPr lang="es-ES" b="1" dirty="0">
              <a:solidFill>
                <a:srgbClr val="5C5858"/>
              </a:solidFill>
            </a:endParaRPr>
          </a:p>
        </p:txBody>
      </p:sp>
      <p:sp>
        <p:nvSpPr>
          <p:cNvPr id="5" name="2 Subtítulo">
            <a:extLst>
              <a:ext uri="{FF2B5EF4-FFF2-40B4-BE49-F238E27FC236}">
                <a16:creationId xmlns:a16="http://schemas.microsoft.com/office/drawing/2014/main" id="{806B2CBA-530A-4D94-94F1-7B8C546CD3C2}"/>
              </a:ext>
            </a:extLst>
          </p:cNvPr>
          <p:cNvSpPr txBox="1">
            <a:spLocks/>
          </p:cNvSpPr>
          <p:nvPr/>
        </p:nvSpPr>
        <p:spPr>
          <a:xfrm>
            <a:off x="5875792" y="0"/>
            <a:ext cx="6316207" cy="759655"/>
          </a:xfrm>
          <a:prstGeom prst="rect">
            <a:avLst/>
          </a:prstGeom>
          <a:solidFill>
            <a:srgbClr val="820000"/>
          </a:solidFill>
          <a:ln>
            <a:solidFill>
              <a:srgbClr val="820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2400" dirty="0">
                <a:solidFill>
                  <a:schemeClr val="bg1">
                    <a:lumMod val="95000"/>
                  </a:schemeClr>
                </a:solidFill>
                <a:latin typeface="Roboto"/>
              </a:rPr>
              <a:t>¿CÓMO DISPONER DE UN DESPACHO?</a:t>
            </a:r>
            <a:endParaRPr lang="es-ES" sz="2400" dirty="0">
              <a:solidFill>
                <a:schemeClr val="bg1">
                  <a:lumMod val="95000"/>
                </a:schemeClr>
              </a:solidFill>
              <a:latin typeface="Roboto"/>
            </a:endParaRP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52D84358-5FC9-4D7D-8EE8-C3C10FAE61FD}"/>
              </a:ext>
            </a:extLst>
          </p:cNvPr>
          <p:cNvCxnSpPr>
            <a:cxnSpLocks/>
          </p:cNvCxnSpPr>
          <p:nvPr/>
        </p:nvCxnSpPr>
        <p:spPr>
          <a:xfrm flipV="1">
            <a:off x="5875791" y="1"/>
            <a:ext cx="0" cy="6857999"/>
          </a:xfrm>
          <a:prstGeom prst="line">
            <a:avLst/>
          </a:prstGeom>
          <a:ln w="57150">
            <a:solidFill>
              <a:srgbClr val="82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2 Subtítulo">
            <a:extLst>
              <a:ext uri="{FF2B5EF4-FFF2-40B4-BE49-F238E27FC236}">
                <a16:creationId xmlns:a16="http://schemas.microsoft.com/office/drawing/2014/main" id="{3924E5CB-A011-4406-8CAE-CA99502D7CC0}"/>
              </a:ext>
            </a:extLst>
          </p:cNvPr>
          <p:cNvSpPr txBox="1">
            <a:spLocks/>
          </p:cNvSpPr>
          <p:nvPr/>
        </p:nvSpPr>
        <p:spPr>
          <a:xfrm>
            <a:off x="5875793" y="3349988"/>
            <a:ext cx="6316207" cy="759655"/>
          </a:xfrm>
          <a:prstGeom prst="rect">
            <a:avLst/>
          </a:prstGeom>
          <a:solidFill>
            <a:srgbClr val="820000"/>
          </a:solidFill>
          <a:ln>
            <a:solidFill>
              <a:srgbClr val="820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2400" dirty="0">
                <a:solidFill>
                  <a:schemeClr val="bg1">
                    <a:lumMod val="95000"/>
                  </a:schemeClr>
                </a:solidFill>
                <a:latin typeface="Roboto"/>
              </a:rPr>
              <a:t>PARA SABER MÁS…</a:t>
            </a:r>
            <a:endParaRPr lang="es-ES" sz="2400" dirty="0">
              <a:solidFill>
                <a:schemeClr val="bg1">
                  <a:lumMod val="95000"/>
                </a:schemeClr>
              </a:solidFill>
              <a:latin typeface="Roboto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89255C33-3D33-492A-AA03-05DD7137444D}"/>
              </a:ext>
            </a:extLst>
          </p:cNvPr>
          <p:cNvSpPr txBox="1"/>
          <p:nvPr/>
        </p:nvSpPr>
        <p:spPr>
          <a:xfrm>
            <a:off x="6621276" y="4349549"/>
            <a:ext cx="4942366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dirty="0">
                <a:solidFill>
                  <a:schemeClr val="bg2">
                    <a:lumMod val="25000"/>
                  </a:schemeClr>
                </a:solidFill>
                <a:latin typeface="Roboto"/>
                <a:ea typeface="Gadugi" panose="020B0502040204020203" pitchFamily="34" charset="0"/>
              </a:rPr>
              <a:t>Ven a visitarnos sin compromiso </a:t>
            </a:r>
          </a:p>
          <a:p>
            <a:pPr algn="just"/>
            <a:r>
              <a:rPr lang="es-ES_tradnl" dirty="0">
                <a:solidFill>
                  <a:schemeClr val="bg2">
                    <a:lumMod val="25000"/>
                  </a:schemeClr>
                </a:solidFill>
                <a:latin typeface="Roboto"/>
                <a:ea typeface="Gadugi" panose="020B0502040204020203" pitchFamily="34" charset="0"/>
              </a:rPr>
              <a:t>De 09:00h a 14:00h y de 16:00h a 20:00h.</a:t>
            </a:r>
          </a:p>
          <a:p>
            <a:pPr algn="just"/>
            <a:endParaRPr lang="es-ES_tradnl" dirty="0">
              <a:solidFill>
                <a:schemeClr val="bg2">
                  <a:lumMod val="25000"/>
                </a:schemeClr>
              </a:solidFill>
              <a:latin typeface="Roboto"/>
              <a:ea typeface="Gadugi" panose="020B0502040204020203" pitchFamily="34" charset="0"/>
            </a:endParaRPr>
          </a:p>
          <a:p>
            <a:pPr algn="just"/>
            <a:r>
              <a:rPr lang="es-ES_tradnl" dirty="0">
                <a:solidFill>
                  <a:schemeClr val="bg2">
                    <a:lumMod val="25000"/>
                  </a:schemeClr>
                </a:solidFill>
                <a:latin typeface="Roboto"/>
                <a:ea typeface="Gadugi" panose="020B0502040204020203" pitchFamily="34" charset="0"/>
              </a:rPr>
              <a:t>Visita nuestra web:</a:t>
            </a:r>
          </a:p>
          <a:p>
            <a:pPr algn="just"/>
            <a:r>
              <a:rPr lang="es-ES_tradnl" dirty="0">
                <a:solidFill>
                  <a:schemeClr val="bg2">
                    <a:lumMod val="25000"/>
                  </a:schemeClr>
                </a:solidFill>
                <a:latin typeface="Roboto"/>
                <a:ea typeface="Gadugi" panose="020B0502040204020203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Emprende Centro de Negocios Cuenca</a:t>
            </a:r>
            <a:endParaRPr lang="es-ES_tradnl" dirty="0">
              <a:solidFill>
                <a:schemeClr val="bg2">
                  <a:lumMod val="25000"/>
                </a:schemeClr>
              </a:solidFill>
              <a:latin typeface="Roboto"/>
              <a:ea typeface="Gadugi" panose="020B0502040204020203" pitchFamily="34" charset="0"/>
            </a:endParaRPr>
          </a:p>
          <a:p>
            <a:pPr algn="just"/>
            <a:endParaRPr lang="es-ES_tradnl" dirty="0">
              <a:solidFill>
                <a:schemeClr val="bg2">
                  <a:lumMod val="25000"/>
                </a:schemeClr>
              </a:solidFill>
              <a:latin typeface="Roboto"/>
              <a:ea typeface="Gadugi" panose="020B0502040204020203" pitchFamily="34" charset="0"/>
            </a:endParaRPr>
          </a:p>
          <a:p>
            <a:pPr algn="just"/>
            <a:r>
              <a:rPr lang="es-ES_tradnl" dirty="0">
                <a:solidFill>
                  <a:schemeClr val="bg2">
                    <a:lumMod val="25000"/>
                  </a:schemeClr>
                </a:solidFill>
                <a:latin typeface="Roboto"/>
                <a:ea typeface="Gadugi" panose="020B0502040204020203" pitchFamily="34" charset="0"/>
              </a:rPr>
              <a:t>Escribe a nuestro correo o llama al teléfono de contacto para resolver más dudas.</a:t>
            </a:r>
          </a:p>
          <a:p>
            <a:pPr algn="just"/>
            <a:endParaRPr lang="es-ES_tradnl" dirty="0">
              <a:solidFill>
                <a:schemeClr val="bg2">
                  <a:lumMod val="25000"/>
                </a:schemeClr>
              </a:solidFill>
              <a:latin typeface="Roboto"/>
              <a:ea typeface="Gadugi" panose="020B0502040204020203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ES" sz="2800" dirty="0">
              <a:solidFill>
                <a:srgbClr val="5C5858"/>
              </a:solidFill>
              <a:ea typeface="Gadugi" panose="020B0502040204020203" pitchFamily="34" charset="0"/>
            </a:endParaRPr>
          </a:p>
        </p:txBody>
      </p:sp>
      <p:pic>
        <p:nvPicPr>
          <p:cNvPr id="9" name="Picture 2" descr="C:\Users\vanesa\Dropbox\emprendecnc\fotos emprende\_DSC0477.JPG">
            <a:extLst>
              <a:ext uri="{FF2B5EF4-FFF2-40B4-BE49-F238E27FC236}">
                <a16:creationId xmlns:a16="http://schemas.microsoft.com/office/drawing/2014/main" id="{B3A83A75-3F41-4D20-827F-A4E334CBED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511" b="10829"/>
          <a:stretch/>
        </p:blipFill>
        <p:spPr bwMode="auto">
          <a:xfrm>
            <a:off x="0" y="0"/>
            <a:ext cx="58757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03419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1254</TotalTime>
  <Words>1114</Words>
  <Application>Microsoft Office PowerPoint</Application>
  <PresentationFormat>Panorámica</PresentationFormat>
  <Paragraphs>229</Paragraphs>
  <Slides>12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20" baseType="lpstr">
      <vt:lpstr>Arial</vt:lpstr>
      <vt:lpstr>Calibri</vt:lpstr>
      <vt:lpstr>Calibri Light</vt:lpstr>
      <vt:lpstr>Courier New</vt:lpstr>
      <vt:lpstr>Museo Sans 700</vt:lpstr>
      <vt:lpstr>Museo Sans 900</vt:lpstr>
      <vt:lpstr>Roboto</vt:lpstr>
      <vt:lpstr>Tema de Office</vt:lpstr>
      <vt:lpstr>TU CENTRO DE NEGOCIOS EN CUENCA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 CENTRO DE NEGOCIOS  EN CUENCA</dc:title>
  <dc:creator>Usuario</dc:creator>
  <cp:lastModifiedBy>Usuario</cp:lastModifiedBy>
  <cp:revision>105</cp:revision>
  <dcterms:created xsi:type="dcterms:W3CDTF">2020-12-30T08:12:02Z</dcterms:created>
  <dcterms:modified xsi:type="dcterms:W3CDTF">2021-03-02T11:13:58Z</dcterms:modified>
</cp:coreProperties>
</file>